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64" r:id="rId4"/>
    <p:sldId id="365" r:id="rId5"/>
    <p:sldId id="366" r:id="rId6"/>
    <p:sldId id="258" r:id="rId7"/>
    <p:sldId id="259" r:id="rId8"/>
    <p:sldId id="260" r:id="rId9"/>
    <p:sldId id="261" r:id="rId10"/>
    <p:sldId id="262" r:id="rId11"/>
    <p:sldId id="263" r:id="rId12"/>
    <p:sldId id="355" r:id="rId13"/>
    <p:sldId id="264" r:id="rId14"/>
    <p:sldId id="265" r:id="rId15"/>
    <p:sldId id="266" r:id="rId16"/>
    <p:sldId id="306" r:id="rId17"/>
    <p:sldId id="369" r:id="rId18"/>
    <p:sldId id="267" r:id="rId19"/>
    <p:sldId id="268" r:id="rId20"/>
    <p:sldId id="272" r:id="rId21"/>
    <p:sldId id="269" r:id="rId22"/>
    <p:sldId id="270" r:id="rId23"/>
    <p:sldId id="273" r:id="rId24"/>
    <p:sldId id="356" r:id="rId25"/>
    <p:sldId id="275" r:id="rId26"/>
    <p:sldId id="308" r:id="rId27"/>
    <p:sldId id="27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271" r:id="rId36"/>
    <p:sldId id="279" r:id="rId37"/>
    <p:sldId id="368" r:id="rId38"/>
    <p:sldId id="288" r:id="rId39"/>
    <p:sldId id="289" r:id="rId40"/>
    <p:sldId id="284" r:id="rId41"/>
    <p:sldId id="290" r:id="rId42"/>
    <p:sldId id="291" r:id="rId43"/>
    <p:sldId id="281" r:id="rId44"/>
    <p:sldId id="292" r:id="rId45"/>
    <p:sldId id="293" r:id="rId46"/>
    <p:sldId id="282" r:id="rId47"/>
    <p:sldId id="294" r:id="rId48"/>
    <p:sldId id="295" r:id="rId49"/>
    <p:sldId id="283" r:id="rId50"/>
    <p:sldId id="296" r:id="rId51"/>
    <p:sldId id="297" r:id="rId52"/>
    <p:sldId id="285" r:id="rId53"/>
    <p:sldId id="298" r:id="rId54"/>
    <p:sldId id="299" r:id="rId55"/>
    <p:sldId id="367" r:id="rId56"/>
    <p:sldId id="286" r:id="rId57"/>
    <p:sldId id="302" r:id="rId58"/>
    <p:sldId id="301" r:id="rId59"/>
    <p:sldId id="313" r:id="rId60"/>
    <p:sldId id="316" r:id="rId61"/>
    <p:sldId id="312" r:id="rId62"/>
    <p:sldId id="315" r:id="rId63"/>
    <p:sldId id="318" r:id="rId64"/>
    <p:sldId id="317" r:id="rId65"/>
    <p:sldId id="319" r:id="rId66"/>
    <p:sldId id="314" r:id="rId67"/>
    <p:sldId id="278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505"/>
    <a:srgbClr val="1C1C1C"/>
    <a:srgbClr val="B10404"/>
    <a:srgbClr val="F1F1F1"/>
    <a:srgbClr val="CC0000"/>
    <a:srgbClr val="9E0303"/>
    <a:srgbClr val="C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660"/>
  </p:normalViewPr>
  <p:slideViewPr>
    <p:cSldViewPr>
      <p:cViewPr varScale="1">
        <p:scale>
          <a:sx n="89" d="100"/>
          <a:sy n="89" d="100"/>
        </p:scale>
        <p:origin x="1037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413F4-77EB-4CBD-B3D6-D442BFADB3DD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32822-09DC-4BDC-AB7D-6620EA666B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64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2599" r="3283"/>
          <a:stretch>
            <a:fillRect/>
          </a:stretch>
        </p:blipFill>
        <p:spPr bwMode="auto">
          <a:xfrm>
            <a:off x="0" y="-17253"/>
            <a:ext cx="9144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 r="5882"/>
          <a:stretch>
            <a:fillRect/>
          </a:stretch>
        </p:blipFill>
        <p:spPr bwMode="auto">
          <a:xfrm>
            <a:off x="0" y="5153025"/>
            <a:ext cx="91440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036440"/>
            <a:ext cx="7772400" cy="1470025"/>
          </a:xfrm>
        </p:spPr>
        <p:txBody>
          <a:bodyPr/>
          <a:lstStyle>
            <a:lvl1pPr>
              <a:defRPr sz="3600" b="1"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69368" y="3548608"/>
            <a:ext cx="6400800" cy="1752600"/>
          </a:xfrm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740352" y="6237312"/>
            <a:ext cx="1224136" cy="43713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C00000"/>
                </a:solidFill>
                <a:effectLst/>
              </a:defRPr>
            </a:lvl1pPr>
          </a:lstStyle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36DB-8188-41F3-9591-D0939DD2E04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371-30A6-490F-8574-0DA54BAE2DE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935009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1362075"/>
          </a:xfrm>
          <a:effectLst/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0040" y="227687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2599" r="3283"/>
          <a:stretch>
            <a:fillRect/>
          </a:stretch>
        </p:blipFill>
        <p:spPr bwMode="auto">
          <a:xfrm>
            <a:off x="0" y="404664"/>
            <a:ext cx="9144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6441-7840-4271-B1F0-469958289E52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041775" cy="762099"/>
          </a:xfrm>
          <a:solidFill>
            <a:schemeClr val="tx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AE0A-9520-451C-BE21-592BFC613F6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908720"/>
            <a:ext cx="9144000" cy="45719"/>
          </a:xfrm>
          <a:prstGeom prst="rect">
            <a:avLst/>
          </a:prstGeom>
          <a:solidFill>
            <a:srgbClr val="B1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35F4-6DE8-4B6E-9AED-2581520B7A9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981A-DFDA-4390-AB64-3C5E66BC360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0728"/>
            <a:ext cx="9144000" cy="28803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solidFill>
            <a:schemeClr val="accent1"/>
          </a:solidFill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84155-94F9-46FA-BC5D-0871EE782F2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396" y="5798697"/>
            <a:ext cx="9144793" cy="108518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26289"/>
            <a:ext cx="9144000" cy="882431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1124744"/>
            <a:ext cx="8640960" cy="46085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1635" y="6309320"/>
            <a:ext cx="5580731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fr-FR" smtClean="0"/>
              <a:t>Pied de page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172400" y="6237312"/>
            <a:ext cx="936104" cy="43713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effectLst/>
                <a:latin typeface="+mn-lt"/>
              </a:defRPr>
            </a:lvl1pPr>
          </a:lstStyle>
          <a:p>
            <a:fld id="{B23D57F4-C46F-4F46-9E2E-459D81ECA54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9456" y="6339098"/>
            <a:ext cx="847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1BB516CC-0B3F-4796-9CD7-C76E5358177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396" y="6657945"/>
            <a:ext cx="914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Ce document est la propriété exclusive de l’EPSAC</a:t>
            </a:r>
            <a:r>
              <a:rPr lang="fr-FR" sz="700" baseline="0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et par extension de l’EPSA et de l’ensemble de ses membres. Il</a:t>
            </a:r>
            <a:r>
              <a:rPr lang="fr-FR" sz="700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ne saurait être utilisé,</a:t>
            </a:r>
            <a:r>
              <a:rPr lang="fr-FR" sz="700" baseline="0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reproduit, représenté, transmis ou divulgué sans accord préalable et explicite</a:t>
            </a:r>
            <a:endParaRPr lang="fr-FR" sz="700" dirty="0">
              <a:solidFill>
                <a:schemeClr val="tx2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 rotWithShape="1">
          <a:blip r:embed="rId14" cstate="print"/>
          <a:srcRect l="26596" t="39578" r="24487" b="28733"/>
          <a:stretch/>
        </p:blipFill>
        <p:spPr bwMode="auto">
          <a:xfrm>
            <a:off x="7538267" y="0"/>
            <a:ext cx="1605733" cy="17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B10404"/>
          </a:solidFill>
          <a:effectLst/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1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upload.wikimedia.org/wikipedia/commons/transcoded/f/f2/Tacoma_Narrows_Bridge_destruction.ogv/Tacoma_Narrows_Bridge_destruction.ogv.480p.webm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90.png"/><Relationship Id="rId7" Type="http://schemas.openxmlformats.org/officeDocument/2006/relationships/image" Target="../media/image77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jpe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123.png"/><Relationship Id="rId7" Type="http://schemas.openxmlformats.org/officeDocument/2006/relationships/image" Target="../media/image61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Eléments de base en conception mécanique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Version complète</a:t>
            </a:r>
          </a:p>
          <a:p>
            <a:r>
              <a:rPr lang="fr-FR" dirty="0" smtClean="0"/>
              <a:t>V2.0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23928" y="6165304"/>
            <a:ext cx="3968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2018 - Simon</a:t>
            </a:r>
            <a:r>
              <a:rPr lang="fr-FR" sz="2400" dirty="0" smtClean="0"/>
              <a:t> 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CHARAUDEAU</a:t>
            </a:r>
          </a:p>
        </p:txBody>
      </p:sp>
    </p:spTree>
    <p:extLst>
      <p:ext uri="{BB962C8B-B14F-4D97-AF65-F5344CB8AC3E}">
        <p14:creationId xmlns:p14="http://schemas.microsoft.com/office/powerpoint/2010/main" val="25907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8928" y="3582102"/>
            <a:ext cx="883997" cy="249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7020194" y="36010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94" y="3601022"/>
                <a:ext cx="38023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/>
          <p:cNvSpPr txBox="1"/>
          <p:nvPr/>
        </p:nvSpPr>
        <p:spPr>
          <a:xfrm>
            <a:off x="2757600" y="1364579"/>
            <a:ext cx="376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Torsion </a:t>
            </a:r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Cylindre 37"/>
          <p:cNvSpPr/>
          <p:nvPr/>
        </p:nvSpPr>
        <p:spPr>
          <a:xfrm rot="5400000">
            <a:off x="3999287" y="1718796"/>
            <a:ext cx="1145424" cy="4133785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 courbée vers le haut 38"/>
          <p:cNvSpPr/>
          <p:nvPr/>
        </p:nvSpPr>
        <p:spPr>
          <a:xfrm rot="10484956">
            <a:off x="6462227" y="3498630"/>
            <a:ext cx="504056" cy="416902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4194338" y="3212976"/>
            <a:ext cx="521678" cy="114542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3551636" y="3198118"/>
            <a:ext cx="897557" cy="5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3944239" y="3450177"/>
            <a:ext cx="532270" cy="30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endCxn id="40" idx="2"/>
          </p:cNvCxnSpPr>
          <p:nvPr/>
        </p:nvCxnSpPr>
        <p:spPr>
          <a:xfrm flipH="1">
            <a:off x="4194338" y="3624994"/>
            <a:ext cx="251462" cy="16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4476510" y="3903540"/>
            <a:ext cx="882208" cy="46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476509" y="3813622"/>
            <a:ext cx="489606" cy="26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endCxn id="40" idx="6"/>
          </p:cNvCxnSpPr>
          <p:nvPr/>
        </p:nvCxnSpPr>
        <p:spPr>
          <a:xfrm flipV="1">
            <a:off x="4463531" y="3785689"/>
            <a:ext cx="252485" cy="117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476510" y="3853055"/>
            <a:ext cx="686904" cy="39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H="1">
            <a:off x="3745080" y="3347845"/>
            <a:ext cx="718451" cy="40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3271415" y="3100689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15" y="3100689"/>
                <a:ext cx="61311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0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1760" y="1364579"/>
            <a:ext cx="883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Traction &amp; Compression </a:t>
            </a:r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 + Traction &amp; Compression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814568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4332272" y="2348880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687172" y="209655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72" y="2096556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/>
          <p:cNvCxnSpPr/>
          <p:nvPr/>
        </p:nvCxnSpPr>
        <p:spPr>
          <a:xfrm flipH="1">
            <a:off x="3813781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390880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4003825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4098848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19387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428889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438312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371913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allélogramme 31"/>
          <p:cNvSpPr/>
          <p:nvPr/>
        </p:nvSpPr>
        <p:spPr>
          <a:xfrm rot="19039486">
            <a:off x="4093553" y="3874942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/>
          <p:nvPr/>
        </p:nvCxnSpPr>
        <p:spPr>
          <a:xfrm flipH="1" flipV="1">
            <a:off x="4255366" y="4230613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4183954" y="4300100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 flipV="1">
            <a:off x="4105733" y="4376229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/>
              <p:cNvSpPr txBox="1"/>
              <p:nvPr/>
            </p:nvSpPr>
            <p:spPr>
              <a:xfrm>
                <a:off x="3838561" y="4533611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ZoneText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61" y="4533611"/>
                <a:ext cx="61311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/>
          <p:cNvCxnSpPr/>
          <p:nvPr/>
        </p:nvCxnSpPr>
        <p:spPr>
          <a:xfrm flipV="1">
            <a:off x="4546042" y="422472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4473758" y="429762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V="1">
            <a:off x="4392774" y="438060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4939421" y="4202820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21" y="4202820"/>
                <a:ext cx="67242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810127" cy="1362075"/>
          </a:xfrm>
        </p:spPr>
        <p:txBody>
          <a:bodyPr/>
          <a:lstStyle/>
          <a:p>
            <a:r>
              <a:rPr lang="fr-FR" dirty="0" smtClean="0"/>
              <a:t>Caractéristiques mécaniques d’un matériau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Introduction à la résistance des matériaux (</a:t>
            </a:r>
            <a:r>
              <a:rPr lang="fr-FR" dirty="0" err="1" smtClean="0"/>
              <a:t>rdm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2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Essai de traction</a:t>
            </a:r>
            <a:endParaRPr lang="fr-FR" dirty="0"/>
          </a:p>
        </p:txBody>
      </p:sp>
      <p:pic>
        <p:nvPicPr>
          <p:cNvPr id="5" name="Picture 2" descr="http://img.directindustry.com/images_di/photo-g/25902-3331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58744"/>
            <a:ext cx="4459956" cy="54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ampus.cerimes.fr/odontologie/enseignement/chap4/site/html/images/figure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1043" r="2767" b="1516"/>
          <a:stretch/>
        </p:blipFill>
        <p:spPr bwMode="auto">
          <a:xfrm>
            <a:off x="611560" y="1158744"/>
            <a:ext cx="302433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 d’un matériau ductile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714078" y="1798055"/>
            <a:ext cx="5810250" cy="4229101"/>
            <a:chOff x="3419872" y="2475122"/>
            <a:chExt cx="5810250" cy="4229101"/>
          </a:xfrm>
        </p:grpSpPr>
        <p:pic>
          <p:nvPicPr>
            <p:cNvPr id="6" name="Picture 4" descr="Résultat de recherche d'images pour &quot;courbe de tracti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2475122"/>
              <a:ext cx="5810250" cy="422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6"/>
            <p:cNvCxnSpPr/>
            <p:nvPr/>
          </p:nvCxnSpPr>
          <p:spPr>
            <a:xfrm>
              <a:off x="3739429" y="3333182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456" y="6339098"/>
            <a:ext cx="847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2C7961-B1FC-401C-AA97-9072883335B1}" type="datetime1">
              <a:rPr lang="fr-FR" smtClean="0"/>
              <a:pPr/>
              <a:t>03/10/2018</a:t>
            </a:fld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45769" y="4725144"/>
            <a:ext cx="1657419" cy="792088"/>
          </a:xfrm>
          <a:prstGeom prst="wedgeRoundRectCallout">
            <a:avLst>
              <a:gd name="adj1" fmla="val 54100"/>
              <a:gd name="adj2" fmla="val -114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Limite élastique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145769" y="1252127"/>
            <a:ext cx="1657419" cy="792088"/>
          </a:xfrm>
          <a:prstGeom prst="wedgeRoundRectCallout">
            <a:avLst>
              <a:gd name="adj1" fmla="val 43395"/>
              <a:gd name="adj2" fmla="val 100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Limite de rupture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923928" y="5882357"/>
            <a:ext cx="1657419" cy="792088"/>
          </a:xfrm>
          <a:prstGeom prst="wedgeRoundRectCallout">
            <a:avLst>
              <a:gd name="adj1" fmla="val 74686"/>
              <a:gd name="adj2" fmla="val -494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Allongement à la rupture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3635896" y="1052736"/>
            <a:ext cx="1657419" cy="792088"/>
          </a:xfrm>
          <a:prstGeom prst="wedgeRoundRectCallout">
            <a:avLst>
              <a:gd name="adj1" fmla="val -62004"/>
              <a:gd name="adj2" fmla="val 969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Module de Young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54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dimensionnement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Introduction à la résistance des matériaux (</a:t>
            </a:r>
            <a:r>
              <a:rPr lang="fr-FR" dirty="0" err="1" smtClean="0"/>
              <a:t>rdm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14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2" y="2863381"/>
            <a:ext cx="3552392" cy="2664296"/>
          </a:xfrm>
          <a:prstGeom prst="rect">
            <a:avLst/>
          </a:prstGeom>
        </p:spPr>
      </p:pic>
      <p:pic>
        <p:nvPicPr>
          <p:cNvPr id="3074" name="Picture 2" descr="Résultat de recherche d'images pour &quot;flexion aile av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15" y="2580307"/>
            <a:ext cx="5247542" cy="2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Multiplicité des critères de dimensionnement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9549" r="1"/>
          <a:stretch/>
        </p:blipFill>
        <p:spPr>
          <a:xfrm>
            <a:off x="3695615" y="1054352"/>
            <a:ext cx="5247542" cy="1541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15289" b="2343"/>
          <a:stretch/>
        </p:blipFill>
        <p:spPr>
          <a:xfrm>
            <a:off x="137142" y="1052221"/>
            <a:ext cx="355239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2" y="2863381"/>
            <a:ext cx="3552392" cy="2664296"/>
          </a:xfrm>
          <a:prstGeom prst="rect">
            <a:avLst/>
          </a:prstGeom>
        </p:spPr>
      </p:pic>
      <p:pic>
        <p:nvPicPr>
          <p:cNvPr id="3074" name="Picture 2" descr="Résultat de recherche d'images pour &quot;flexion aile av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15" y="2580307"/>
            <a:ext cx="5247542" cy="2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04/10/2018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Multiplicité des critères de dimensionnement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9549" r="1"/>
          <a:stretch/>
        </p:blipFill>
        <p:spPr>
          <a:xfrm>
            <a:off x="3695615" y="1054352"/>
            <a:ext cx="5247542" cy="1541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15289" b="2343"/>
          <a:stretch/>
        </p:blipFill>
        <p:spPr>
          <a:xfrm>
            <a:off x="137142" y="1052221"/>
            <a:ext cx="3552392" cy="19442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32504" y="4828612"/>
            <a:ext cx="2680607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Raideur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06852" y="1137221"/>
            <a:ext cx="2778256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Rupture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87891" y="1810351"/>
            <a:ext cx="3147211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Plasticité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315066" y="3029360"/>
            <a:ext cx="2619746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Fatigue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3532" y="2786971"/>
            <a:ext cx="3399674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Vibratoire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034795" y="5531918"/>
            <a:ext cx="2637779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Matage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572000" y="4382234"/>
            <a:ext cx="3345574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Flambage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26110" y="3862181"/>
            <a:ext cx="2349251" cy="995422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Fluage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51520" y="11247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mtClean="0">
                <a:solidFill>
                  <a:schemeClr val="accent5">
                    <a:lumMod val="75000"/>
                  </a:schemeClr>
                </a:solidFill>
              </a:rPr>
              <a:t>Critère de TRESCA </a:t>
            </a:r>
          </a:p>
          <a:p>
            <a:endParaRPr lang="fr-FR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smtClean="0"/>
              <a:t>L’endommagement des matériaux ductiles se fait par cisaillement </a:t>
            </a:r>
          </a:p>
          <a:p>
            <a:pPr marL="0" indent="0">
              <a:buNone/>
            </a:pPr>
            <a:r>
              <a:rPr lang="fr-FR" sz="1800" smtClean="0"/>
              <a:t>	Le glissement des atomes les uns sur les autres requiert moins d’énergie que 	leur arrachement simultané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mtClean="0"/>
              <a:t>Il faut donc analyser les sollicitations mécaniques en terme de cisaillement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90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753645" y="1364579"/>
            <a:ext cx="3772186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Cisaillement maximal à 45°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2087363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2605067" y="2348880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959967" y="209655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67" y="2096556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>
            <a:off x="2086576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2181598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276620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2371643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246666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256168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5592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199193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élogramme 16"/>
          <p:cNvSpPr/>
          <p:nvPr/>
        </p:nvSpPr>
        <p:spPr>
          <a:xfrm rot="19039486">
            <a:off x="2366348" y="3874942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2528161" y="4230613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456749" y="4300100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2378528" y="4376229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111356" y="4533611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56" y="4533611"/>
                <a:ext cx="61311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/>
          <p:cNvCxnSpPr/>
          <p:nvPr/>
        </p:nvCxnSpPr>
        <p:spPr>
          <a:xfrm flipV="1">
            <a:off x="2818837" y="422472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2746553" y="429762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665569" y="4380602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3212216" y="4202820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16" y="4202820"/>
                <a:ext cx="67242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614135" y="3976183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fr-FR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35" y="3976183"/>
                <a:ext cx="354584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26"/>
          <p:cNvCxnSpPr/>
          <p:nvPr/>
        </p:nvCxnSpPr>
        <p:spPr>
          <a:xfrm flipV="1">
            <a:off x="2724473" y="4297540"/>
            <a:ext cx="155241" cy="17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4822075" y="2408039"/>
                <a:ext cx="1464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75" y="2408039"/>
                <a:ext cx="14648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33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en arc 28"/>
          <p:cNvCxnSpPr/>
          <p:nvPr/>
        </p:nvCxnSpPr>
        <p:spPr>
          <a:xfrm flipV="1">
            <a:off x="2699941" y="2619776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419872" y="232192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1" name="Connecteur en arc 30"/>
          <p:cNvCxnSpPr/>
          <p:nvPr/>
        </p:nvCxnSpPr>
        <p:spPr>
          <a:xfrm rot="10800000">
            <a:off x="1388769" y="3694130"/>
            <a:ext cx="982874" cy="530592"/>
          </a:xfrm>
          <a:prstGeom prst="curvedConnector3">
            <a:avLst/>
          </a:prstGeom>
          <a:ln w="25400">
            <a:solidFill>
              <a:srgbClr val="B1040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799129" y="3432520"/>
                <a:ext cx="567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29" y="3432520"/>
                <a:ext cx="56754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39498" y="2240140"/>
                <a:ext cx="1232902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98" y="2240140"/>
                <a:ext cx="1232902" cy="6127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793599" y="4169181"/>
                <a:ext cx="3811556" cy="83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99" y="4169181"/>
                <a:ext cx="3811556" cy="8386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22075" y="3451660"/>
                <a:ext cx="82291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75" y="3451660"/>
                <a:ext cx="822918" cy="6109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3599" y="5409239"/>
                <a:ext cx="4052456" cy="6109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45°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45°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99" y="5409239"/>
                <a:ext cx="4052456" cy="6109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Démarche pratique de conception mécanique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Introduction à la </a:t>
            </a:r>
            <a:r>
              <a:rPr lang="fr-FR" dirty="0"/>
              <a:t>r</a:t>
            </a:r>
            <a:r>
              <a:rPr lang="fr-FR" dirty="0" smtClean="0"/>
              <a:t>ésistance des matériaux</a:t>
            </a:r>
          </a:p>
          <a:p>
            <a:pPr marL="914400" lvl="1" indent="-514350">
              <a:buFont typeface="+mj-lt"/>
              <a:buAutoNum type="romanUcPeriod"/>
            </a:pPr>
            <a:r>
              <a:rPr lang="fr-FR" dirty="0" smtClean="0"/>
              <a:t>Sollicitations mécaniques élémentaires</a:t>
            </a:r>
          </a:p>
          <a:p>
            <a:pPr marL="914400" lvl="1" indent="-514350">
              <a:buFont typeface="+mj-lt"/>
              <a:buAutoNum type="romanUcPeriod"/>
            </a:pPr>
            <a:r>
              <a:rPr lang="fr-FR" dirty="0" smtClean="0"/>
              <a:t>Caractéristiques mécaniques d’un matériau</a:t>
            </a:r>
            <a:endParaRPr lang="fr-FR" dirty="0"/>
          </a:p>
          <a:p>
            <a:pPr marL="914400" lvl="1" indent="-514350">
              <a:buFont typeface="+mj-lt"/>
              <a:buAutoNum type="romanUcPeriod"/>
            </a:pPr>
            <a:r>
              <a:rPr lang="fr-FR" dirty="0"/>
              <a:t>Critères de Dimensionnement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Fonctionnement d’un assemblage vissé</a:t>
            </a:r>
            <a:endParaRPr lang="fr-FR" dirty="0"/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Application au Formula </a:t>
            </a:r>
            <a:r>
              <a:rPr lang="fr-FR" dirty="0" err="1" smtClean="0"/>
              <a:t>Student</a:t>
            </a:r>
            <a:endParaRPr lang="fr-FR" dirty="0" smtClean="0"/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Mise en plan &amp; Spécifications géométriques</a:t>
            </a:r>
            <a:endParaRPr lang="fr-FR" dirty="0"/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Introduction au dimensionnement par éléments finis</a:t>
            </a:r>
          </a:p>
          <a:p>
            <a:pPr marL="914400" lvl="1" indent="-514350">
              <a:buFont typeface="+mj-lt"/>
              <a:buAutoNum type="romanUcPeriod"/>
            </a:pPr>
            <a:endParaRPr lang="fr-FR" dirty="0" smtClean="0"/>
          </a:p>
          <a:p>
            <a:pPr marL="914400" lvl="1" indent="-514350">
              <a:buFont typeface="+mj-lt"/>
              <a:buAutoNum type="romanUcPeriod"/>
            </a:pPr>
            <a:endParaRPr lang="fr-FR" dirty="0"/>
          </a:p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42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p:pic>
        <p:nvPicPr>
          <p:cNvPr id="1026" name="Picture 2" descr="https://upload.wikimedia.org/wikipedia/commons/thumb/0/0c/Rupture-traction-alu.jpeg/800px-Rupture-traction-alu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94" y="2049250"/>
            <a:ext cx="3410012" cy="45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851342" y="1364579"/>
            <a:ext cx="7576818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Rupture d’une éprouvette de traction (aluminium) à 45° 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401901" y="1364579"/>
                <a:ext cx="6475684" cy="4955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⇏</m:t>
                    </m:r>
                  </m:oMath>
                </a14:m>
                <a:r>
                  <a:rPr lang="fr-FR" sz="24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𝑫𝒐𝒎𝒂𝒊𝒏𝒆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𝒍𝒂𝒔𝒕𝒊𝒒𝒖𝒆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!</m:t>
                    </m:r>
                  </m:oMath>
                </a14:m>
                <a:r>
                  <a:rPr lang="fr-FR" sz="24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lang="fr-FR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01" y="1364579"/>
                <a:ext cx="6475684" cy="495520"/>
              </a:xfrm>
              <a:prstGeom prst="rect">
                <a:avLst/>
              </a:prstGeom>
              <a:blipFill rotWithShape="0">
                <a:blip r:embed="rId2"/>
                <a:stretch>
                  <a:fillRect b="-697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be 5"/>
          <p:cNvSpPr/>
          <p:nvPr/>
        </p:nvSpPr>
        <p:spPr>
          <a:xfrm>
            <a:off x="1243012" y="274270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760716" y="209714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115616" y="1844824"/>
                <a:ext cx="659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44824"/>
                <a:ext cx="65960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élogramme 8"/>
          <p:cNvSpPr/>
          <p:nvPr/>
        </p:nvSpPr>
        <p:spPr>
          <a:xfrm rot="19039486">
            <a:off x="1521997" y="362321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83810" y="3978881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1612398" y="4048368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1534177" y="4124497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267005" y="4281879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05" y="4281879"/>
                <a:ext cx="61311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/>
          <p:cNvCxnSpPr/>
          <p:nvPr/>
        </p:nvCxnSpPr>
        <p:spPr>
          <a:xfrm flipV="1">
            <a:off x="1974486" y="3972990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1902202" y="4045896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1821218" y="4128870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218268" y="3494672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268" y="3494672"/>
                <a:ext cx="67242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be 17"/>
          <p:cNvSpPr/>
          <p:nvPr/>
        </p:nvSpPr>
        <p:spPr>
          <a:xfrm>
            <a:off x="3663684" y="274270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allélogramme 18"/>
          <p:cNvSpPr/>
          <p:nvPr/>
        </p:nvSpPr>
        <p:spPr>
          <a:xfrm rot="19039486">
            <a:off x="3942669" y="362321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4104482" y="3978881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4033070" y="4048368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954849" y="4124497"/>
            <a:ext cx="285068" cy="36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005649" y="3379600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649" y="3379600"/>
                <a:ext cx="61311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V="1">
            <a:off x="3813344" y="4495079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4808756" y="4227782"/>
            <a:ext cx="720080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935498" y="4203179"/>
                <a:ext cx="65960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98" y="4203179"/>
                <a:ext cx="659603" cy="5627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/>
          <p:cNvCxnSpPr/>
          <p:nvPr/>
        </p:nvCxnSpPr>
        <p:spPr>
          <a:xfrm flipV="1">
            <a:off x="3902244" y="4405596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3995026" y="4320888"/>
            <a:ext cx="428290" cy="36377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3608004" y="4752307"/>
                <a:ext cx="672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004" y="4752307"/>
                <a:ext cx="67242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be 29"/>
          <p:cNvSpPr/>
          <p:nvPr/>
        </p:nvSpPr>
        <p:spPr>
          <a:xfrm>
            <a:off x="6549747" y="2745220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allélogramme 30"/>
          <p:cNvSpPr/>
          <p:nvPr/>
        </p:nvSpPr>
        <p:spPr>
          <a:xfrm rot="19039486">
            <a:off x="6828732" y="3625730"/>
            <a:ext cx="556397" cy="1343566"/>
          </a:xfrm>
          <a:prstGeom prst="parallelogram">
            <a:avLst>
              <a:gd name="adj" fmla="val 282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6824980" y="3763385"/>
            <a:ext cx="450633" cy="57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 flipV="1">
            <a:off x="6745352" y="3832960"/>
            <a:ext cx="459034" cy="58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6666840" y="3897348"/>
            <a:ext cx="459141" cy="5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891712" y="3382120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12" y="3382120"/>
                <a:ext cx="61311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/>
          <p:cNvCxnSpPr/>
          <p:nvPr/>
        </p:nvCxnSpPr>
        <p:spPr>
          <a:xfrm flipH="1">
            <a:off x="7694819" y="4230302"/>
            <a:ext cx="720080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7821561" y="4205699"/>
                <a:ext cx="65960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1" y="4205699"/>
                <a:ext cx="659603" cy="56271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 flipV="1">
            <a:off x="7098509" y="209714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453409" y="1844824"/>
                <a:ext cx="659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09" y="1844824"/>
                <a:ext cx="65960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2795253" y="3875098"/>
            <a:ext cx="538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 smtClean="0"/>
              <a:t>+</a:t>
            </a:r>
            <a:endParaRPr lang="fr-FR" sz="5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704924" y="3876011"/>
            <a:ext cx="538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 smtClean="0"/>
              <a:t>=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42806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de plasticité – Matériau </a:t>
            </a:r>
            <a:r>
              <a:rPr lang="fr-FR" dirty="0" smtClean="0"/>
              <a:t>isotrope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219805" y="1117550"/>
            <a:ext cx="1888700" cy="3319562"/>
          </a:xfrm>
          <a:prstGeom prst="wedgeRoundRectCallout">
            <a:avLst>
              <a:gd name="adj1" fmla="val -77177"/>
              <a:gd name="adj2" fmla="val 1363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9456" y="1124744"/>
            <a:ext cx="1914740" cy="3024336"/>
          </a:xfrm>
          <a:prstGeom prst="wedgeRoundRectCallout">
            <a:avLst>
              <a:gd name="adj1" fmla="val 119761"/>
              <a:gd name="adj2" fmla="val -722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Résultat de recherche d'images pour &quot;criter de tresc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20" y="980728"/>
            <a:ext cx="4830960" cy="50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r="50874"/>
          <a:stretch/>
        </p:blipFill>
        <p:spPr>
          <a:xfrm>
            <a:off x="174112" y="1257543"/>
            <a:ext cx="1694568" cy="2775427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7282862" y="1238982"/>
            <a:ext cx="1779075" cy="2754205"/>
            <a:chOff x="249063" y="1930913"/>
            <a:chExt cx="2090689" cy="3420187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r="50816"/>
            <a:stretch/>
          </p:blipFill>
          <p:spPr>
            <a:xfrm>
              <a:off x="249063" y="1930913"/>
              <a:ext cx="2090689" cy="3420187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l="50876" t="56316"/>
            <a:stretch/>
          </p:blipFill>
          <p:spPr>
            <a:xfrm>
              <a:off x="249063" y="3857031"/>
              <a:ext cx="2088107" cy="14940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10034" y="6035750"/>
                <a:ext cx="4523931" cy="403124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solidFill>
                      <a:srgbClr val="222222"/>
                    </a:solidFill>
                  </a:rPr>
                  <a:t>Critère de </a:t>
                </a:r>
                <a:r>
                  <a:rPr lang="fr-FR" dirty="0" err="1" smtClean="0">
                    <a:solidFill>
                      <a:srgbClr val="222222"/>
                    </a:solidFill>
                  </a:rPr>
                  <a:t>Tresca</a:t>
                </a:r>
                <a:r>
                  <a:rPr lang="fr-FR" dirty="0" smtClean="0">
                    <a:solidFill>
                      <a:srgbClr val="22222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≠ 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l-G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l-G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i="1" baseline="-250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 |) ≤ </m:t>
                    </m:r>
                    <m:r>
                      <a:rPr lang="fr-FR" i="1" dirty="0" err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 baseline="-25000" dirty="0" err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34" y="6035750"/>
                <a:ext cx="4523931" cy="403124"/>
              </a:xfrm>
              <a:prstGeom prst="rect">
                <a:avLst/>
              </a:prstGeom>
              <a:blipFill rotWithShape="0">
                <a:blip r:embed="rId4"/>
                <a:stretch>
                  <a:fillRect l="-937" b="-1831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7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Flambage – Formule d’EULER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0" y="1052736"/>
            <a:ext cx="7105382" cy="475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425051" y="5899338"/>
                <a:ext cx="2273122" cy="55399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51" y="5899338"/>
                <a:ext cx="2273122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2756485" y="2980627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85" y="2980627"/>
                <a:ext cx="391453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Raideur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624268" y="4254944"/>
                <a:ext cx="14160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68" y="4254944"/>
                <a:ext cx="1416093" cy="555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35519" y="3500887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19" y="3500887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5493437" y="247600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Formulaire des poutres simples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646" y="2924912"/>
            <a:ext cx="3423668" cy="3674648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755576" y="1924837"/>
            <a:ext cx="4384312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757616" y="86838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616" y="868388"/>
                <a:ext cx="3802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/>
          <p:nvPr/>
        </p:nvCxnSpPr>
        <p:spPr>
          <a:xfrm>
            <a:off x="2989001" y="1301497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945740" y="245365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3076672" y="2267673"/>
                <a:ext cx="4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72" y="2267673"/>
                <a:ext cx="42883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/>
          <p:cNvCxnSpPr/>
          <p:nvPr/>
        </p:nvCxnSpPr>
        <p:spPr>
          <a:xfrm flipH="1">
            <a:off x="3017748" y="2381649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3098140" y="2309609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3098140" y="2093497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 flipV="1">
            <a:off x="3007789" y="216559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 flipV="1">
            <a:off x="2907640" y="225281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1971656" y="209358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881305" y="216568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1781156" y="225290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 flipV="1">
            <a:off x="3144504" y="2798275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3054153" y="287037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 flipV="1">
            <a:off x="2954004" y="295759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2018020" y="279836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1927669" y="287045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1827520" y="295768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élogramme 38"/>
          <p:cNvSpPr/>
          <p:nvPr/>
        </p:nvSpPr>
        <p:spPr>
          <a:xfrm rot="19035840">
            <a:off x="2544382" y="2163425"/>
            <a:ext cx="949018" cy="635392"/>
          </a:xfrm>
          <a:prstGeom prst="parallelogram">
            <a:avLst>
              <a:gd name="adj" fmla="val 9037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92414" y="2655614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14" y="2655614"/>
                <a:ext cx="49718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066126" y="1849563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26" y="1849563"/>
                <a:ext cx="67031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74656" y="2335999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" y="2335999"/>
                <a:ext cx="48603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eur droit avec flèche 42"/>
          <p:cNvCxnSpPr/>
          <p:nvPr/>
        </p:nvCxnSpPr>
        <p:spPr>
          <a:xfrm>
            <a:off x="631276" y="2227186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772092" y="3461706"/>
            <a:ext cx="4032448" cy="934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>
            <a:off x="611560" y="1827836"/>
            <a:ext cx="309726" cy="37702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226796" y="1489585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6" y="1489585"/>
                <a:ext cx="48603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rme libre 47"/>
          <p:cNvSpPr/>
          <p:nvPr/>
        </p:nvSpPr>
        <p:spPr>
          <a:xfrm>
            <a:off x="733454" y="3028431"/>
            <a:ext cx="4149423" cy="230226"/>
          </a:xfrm>
          <a:custGeom>
            <a:avLst/>
            <a:gdLst>
              <a:gd name="connsiteX0" fmla="*/ 0 w 4053385"/>
              <a:gd name="connsiteY0" fmla="*/ 0 h 259386"/>
              <a:gd name="connsiteX1" fmla="*/ 2006220 w 4053385"/>
              <a:gd name="connsiteY1" fmla="*/ 259308 h 259386"/>
              <a:gd name="connsiteX2" fmla="*/ 4053385 w 4053385"/>
              <a:gd name="connsiteY2" fmla="*/ 27296 h 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3385" h="259386">
                <a:moveTo>
                  <a:pt x="0" y="0"/>
                </a:moveTo>
                <a:cubicBezTo>
                  <a:pt x="665328" y="127379"/>
                  <a:pt x="1330656" y="254759"/>
                  <a:pt x="2006220" y="259308"/>
                </a:cubicBezTo>
                <a:cubicBezTo>
                  <a:pt x="2681784" y="263857"/>
                  <a:pt x="3684895" y="70514"/>
                  <a:pt x="4053385" y="2729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>
            <a:endCxn id="48" idx="1"/>
          </p:cNvCxnSpPr>
          <p:nvPr/>
        </p:nvCxnSpPr>
        <p:spPr>
          <a:xfrm flipH="1">
            <a:off x="2787208" y="3048505"/>
            <a:ext cx="611" cy="21008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iangle isocèle 21"/>
          <p:cNvSpPr/>
          <p:nvPr/>
        </p:nvSpPr>
        <p:spPr>
          <a:xfrm>
            <a:off x="4671165" y="3039889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/>
          <p:cNvSpPr/>
          <p:nvPr/>
        </p:nvSpPr>
        <p:spPr>
          <a:xfrm>
            <a:off x="584519" y="3039889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Fatigue</a:t>
            </a:r>
            <a:endParaRPr lang="fr-FR" dirty="0"/>
          </a:p>
        </p:txBody>
      </p:sp>
      <p:pic>
        <p:nvPicPr>
          <p:cNvPr id="5" name="Picture 2" descr="Résultat de recherche d'images pour &quot;courbe wohl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71" y="1983829"/>
            <a:ext cx="500062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551720" y="1364579"/>
                <a:ext cx="6176050" cy="4616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&amp; 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𝑵𝒇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</m:oMath>
                </a14:m>
                <a:r>
                  <a:rPr lang="fr-FR" sz="24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𝑫𝒐𝒎𝒂𝒊𝒏𝒆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fr-FR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𝒍𝒂𝒔𝒕𝒊𝒒𝒖𝒆</m:t>
                    </m:r>
                    <m:r>
                      <a:rPr lang="fr-FR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!</m:t>
                    </m:r>
                  </m:oMath>
                </a14:m>
                <a:r>
                  <a:rPr lang="fr-FR" sz="24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lang="fr-FR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0" y="1364579"/>
                <a:ext cx="6176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234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upload.wikimedia.org/wikipedia/commons/thumb/9/96/Pedalarm_Bruch.jpg/800px-Pedalarm_Bru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3972938" cy="36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Matage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251520" y="1932696"/>
            <a:ext cx="4608510" cy="2504416"/>
            <a:chOff x="3106039" y="2103452"/>
            <a:chExt cx="2931921" cy="115479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t="57904"/>
            <a:stretch/>
          </p:blipFill>
          <p:spPr>
            <a:xfrm>
              <a:off x="3106039" y="2103452"/>
              <a:ext cx="2931921" cy="1154792"/>
            </a:xfrm>
            <a:prstGeom prst="rect">
              <a:avLst/>
            </a:prstGeom>
          </p:spPr>
        </p:pic>
        <p:cxnSp>
          <p:nvCxnSpPr>
            <p:cNvPr id="10" name="Connecteur droit 9"/>
            <p:cNvCxnSpPr/>
            <p:nvPr/>
          </p:nvCxnSpPr>
          <p:spPr>
            <a:xfrm>
              <a:off x="3443521" y="2547496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4019585" y="2644795"/>
              <a:ext cx="252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4860032" y="2636912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5459745" y="2765162"/>
              <a:ext cx="216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69" y="3531500"/>
            <a:ext cx="4896544" cy="2717288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2411760" y="1235477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960343" y="1119573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343" y="1119573"/>
                <a:ext cx="4876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16"/>
          <p:cNvCxnSpPr/>
          <p:nvPr/>
        </p:nvCxnSpPr>
        <p:spPr>
          <a:xfrm flipH="1">
            <a:off x="2123728" y="426481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2218750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2312985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2430676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2525698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2619933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1789446" y="426733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1884468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1978703" y="4269858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1468990" y="427821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564012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1658247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2725550" y="427821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2820572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914807" y="428073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5679370" y="2042368"/>
                <a:ext cx="214789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𝑐𝑜𝑛𝑡𝑎𝑐𝑡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𝑎𝑑𝑚𝑖𝑠𝑠𝑖𝑏𝑙𝑒</m:t>
                          </m:r>
                        </m:sub>
                      </m:sSub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70" y="2042368"/>
                <a:ext cx="214789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61" b="-12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1121852" y="5052482"/>
                <a:ext cx="188288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𝑒𝑙𝑙𝑒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𝑜𝑟𝑖𝑞𝑢𝑒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52" y="5052482"/>
                <a:ext cx="188288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2589" r="-1942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4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Modes propres</a:t>
            </a:r>
            <a:endParaRPr lang="fr-FR" dirty="0"/>
          </a:p>
        </p:txBody>
      </p:sp>
      <p:pic>
        <p:nvPicPr>
          <p:cNvPr id="5" name="Picture 2" descr="Résultat de recherche d'images pour &quot;pont tacom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94" y="2204864"/>
            <a:ext cx="6383486" cy="359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59226" y="1124744"/>
            <a:ext cx="636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Fréquences propres ≠ Fréquences d’utilisations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8" y="1586409"/>
            <a:ext cx="1104900" cy="3419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09416" y="4985694"/>
                <a:ext cx="8940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6" y="4985694"/>
                <a:ext cx="894091" cy="8183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150522" y="2870553"/>
                <a:ext cx="179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2" y="2870553"/>
                <a:ext cx="1798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55166" y="4441176"/>
                <a:ext cx="24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6" y="4441176"/>
                <a:ext cx="24442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397497" y="5738933"/>
            <a:ext cx="6606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https://</a:t>
            </a:r>
            <a:r>
              <a:rPr lang="fr-FR" dirty="0" smtClean="0">
                <a:hlinkClick r:id="rId7"/>
              </a:rPr>
              <a:t>upload.wikimedia.org/wikipedia/commons/transcoded/f/f2/Tacoma_Narrows_Bridge_destruction.ogv/Tacoma_Narrows_Bridge_destruction.ogv.480p.webm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99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assemblage vissé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70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perpendiculaire à l’axe de la vis</a:t>
            </a:r>
            <a:endParaRPr lang="fr-FR" dirty="0"/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19865"/>
          <a:stretch/>
        </p:blipFill>
        <p:spPr bwMode="auto">
          <a:xfrm>
            <a:off x="3059832" y="2229593"/>
            <a:ext cx="3168352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>
            <a:off x="5940152" y="3236126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2339752" y="2864511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339752" y="3645024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645016" y="1860261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Avec précontrainte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14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Démarche pratique de conception mécanique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00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perpendiculaire à l’axe de la vis</a:t>
            </a:r>
            <a:endParaRPr lang="fr-FR" dirty="0"/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19865"/>
          <a:stretch/>
        </p:blipFill>
        <p:spPr bwMode="auto">
          <a:xfrm>
            <a:off x="3059832" y="2229593"/>
            <a:ext cx="3168352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>
            <a:off x="5940152" y="3236126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2339752" y="2864511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339752" y="3645024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645016" y="1860261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Avec précontrainte</a:t>
            </a:r>
            <a:endParaRPr lang="fr-FR" dirty="0"/>
          </a:p>
        </p:txBody>
      </p:sp>
      <p:sp>
        <p:nvSpPr>
          <p:cNvPr id="32" name="Bulle ronde 31"/>
          <p:cNvSpPr/>
          <p:nvPr/>
        </p:nvSpPr>
        <p:spPr>
          <a:xfrm>
            <a:off x="667900" y="4452002"/>
            <a:ext cx="3343703" cy="736602"/>
          </a:xfrm>
          <a:prstGeom prst="wedgeEllipseCallout">
            <a:avLst>
              <a:gd name="adj1" fmla="val 48828"/>
              <a:gd name="adj2" fmla="val -183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Transmission des efforts par frottement</a:t>
            </a:r>
            <a:endParaRPr lang="fr-FR" dirty="0"/>
          </a:p>
        </p:txBody>
      </p:sp>
      <p:sp>
        <p:nvSpPr>
          <p:cNvPr id="33" name="Bulle ronde 32"/>
          <p:cNvSpPr/>
          <p:nvPr/>
        </p:nvSpPr>
        <p:spPr>
          <a:xfrm>
            <a:off x="5456433" y="4188698"/>
            <a:ext cx="3343703" cy="736602"/>
          </a:xfrm>
          <a:prstGeom prst="wedgeEllipseCallout">
            <a:avLst>
              <a:gd name="adj1" fmla="val -73368"/>
              <a:gd name="adj2" fmla="val -169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Sollicitation dans la vis constante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90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perpendiculaire à l’axe de la vis</a:t>
            </a:r>
            <a:endParaRPr lang="fr-FR" dirty="0"/>
          </a:p>
        </p:txBody>
      </p:sp>
      <p:pic>
        <p:nvPicPr>
          <p:cNvPr id="3074" name="Picture 2" descr="Image associ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34481"/>
          <a:stretch/>
        </p:blipFill>
        <p:spPr bwMode="auto">
          <a:xfrm rot="10800000">
            <a:off x="3059832" y="2564904"/>
            <a:ext cx="273630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2339752" y="3103685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2339752" y="3742740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292080" y="3445805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294097" y="223016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Sans précontrainte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1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perpendiculaire à l’axe de la vis</a:t>
            </a:r>
            <a:endParaRPr lang="fr-FR" dirty="0"/>
          </a:p>
        </p:txBody>
      </p:sp>
      <p:pic>
        <p:nvPicPr>
          <p:cNvPr id="3074" name="Picture 2" descr="Image associ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34481"/>
          <a:stretch/>
        </p:blipFill>
        <p:spPr bwMode="auto">
          <a:xfrm rot="10800000">
            <a:off x="3059832" y="2564904"/>
            <a:ext cx="273630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2339752" y="3103685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2339752" y="3742740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292080" y="3445805"/>
            <a:ext cx="2088232" cy="14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294097" y="223016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Sans précontrainte</a:t>
            </a:r>
            <a:endParaRPr lang="fr-FR" dirty="0"/>
          </a:p>
        </p:txBody>
      </p:sp>
      <p:sp>
        <p:nvSpPr>
          <p:cNvPr id="12" name="Bulle ronde 11"/>
          <p:cNvSpPr/>
          <p:nvPr/>
        </p:nvSpPr>
        <p:spPr>
          <a:xfrm>
            <a:off x="5914112" y="4149080"/>
            <a:ext cx="2762344" cy="736602"/>
          </a:xfrm>
          <a:prstGeom prst="wedgeEllipseCallout">
            <a:avLst>
              <a:gd name="adj1" fmla="val -99842"/>
              <a:gd name="adj2" fmla="val -109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Chocs =&gt; Matage !</a:t>
            </a:r>
            <a:endParaRPr lang="fr-FR" dirty="0"/>
          </a:p>
        </p:txBody>
      </p:sp>
      <p:sp>
        <p:nvSpPr>
          <p:cNvPr id="16" name="Bulle ronde 15"/>
          <p:cNvSpPr/>
          <p:nvPr/>
        </p:nvSpPr>
        <p:spPr>
          <a:xfrm>
            <a:off x="9456" y="2231939"/>
            <a:ext cx="3343703" cy="736602"/>
          </a:xfrm>
          <a:prstGeom prst="wedgeEllipseCallout">
            <a:avLst>
              <a:gd name="adj1" fmla="val 77213"/>
              <a:gd name="adj2" fmla="val 71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Sollicitations alternées =&gt; Fatigue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1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parallèle à l’axe de la vis</a:t>
            </a:r>
            <a:endParaRPr lang="fr-FR" dirty="0"/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r="29425"/>
          <a:stretch/>
        </p:blipFill>
        <p:spPr bwMode="auto">
          <a:xfrm>
            <a:off x="3419872" y="2157585"/>
            <a:ext cx="216024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419872" y="2602185"/>
            <a:ext cx="720080" cy="54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667158" y="2602186"/>
            <a:ext cx="912954" cy="5287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19983" y="3127158"/>
            <a:ext cx="720080" cy="589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667158" y="3140967"/>
            <a:ext cx="91295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707904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5220072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220072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707904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702265" y="320557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5220072" y="320140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700892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5217327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Assemblage vissé – Effort parallèle à l’axe de la vis</a:t>
            </a:r>
            <a:endParaRPr lang="fr-FR" dirty="0"/>
          </a:p>
        </p:txBody>
      </p:sp>
      <p:pic>
        <p:nvPicPr>
          <p:cNvPr id="2050" name="Picture 2" descr="Résultat de recherche d'images pour &quot;assemblage vissé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r="29425"/>
          <a:stretch/>
        </p:blipFill>
        <p:spPr bwMode="auto">
          <a:xfrm>
            <a:off x="3419872" y="2157585"/>
            <a:ext cx="216024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419872" y="2602185"/>
            <a:ext cx="720080" cy="54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667158" y="2602186"/>
            <a:ext cx="912954" cy="5287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19983" y="3127158"/>
            <a:ext cx="720080" cy="589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667158" y="3140967"/>
            <a:ext cx="91295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707904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5220072" y="1725537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220072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707904" y="3597745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702265" y="320557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5220072" y="3201401"/>
            <a:ext cx="0" cy="2880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700892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5217327" y="2780928"/>
            <a:ext cx="2745" cy="28708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Bulle ronde 22"/>
          <p:cNvSpPr/>
          <p:nvPr/>
        </p:nvSpPr>
        <p:spPr>
          <a:xfrm>
            <a:off x="5456433" y="4188698"/>
            <a:ext cx="3343703" cy="736602"/>
          </a:xfrm>
          <a:prstGeom prst="wedgeEllipseCallout">
            <a:avLst>
              <a:gd name="adj1" fmla="val -80637"/>
              <a:gd name="adj2" fmla="val -183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Sollicitation dans la vis quasi-constante</a:t>
            </a:r>
            <a:endParaRPr lang="fr-FR" dirty="0"/>
          </a:p>
        </p:txBody>
      </p:sp>
      <p:sp>
        <p:nvSpPr>
          <p:cNvPr id="24" name="Bulle ronde 23"/>
          <p:cNvSpPr/>
          <p:nvPr/>
        </p:nvSpPr>
        <p:spPr>
          <a:xfrm>
            <a:off x="199848" y="4452001"/>
            <a:ext cx="3811755" cy="1170707"/>
          </a:xfrm>
          <a:prstGeom prst="wedgeEllipseCallout">
            <a:avLst>
              <a:gd name="adj1" fmla="val 37593"/>
              <a:gd name="adj2" fmla="val -138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Transmission des efforts par décompression des pièces comprimées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80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au Formula </a:t>
            </a:r>
            <a:r>
              <a:rPr lang="fr-FR" dirty="0" err="1" smtClean="0"/>
              <a:t>Student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24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au Formula </a:t>
            </a:r>
            <a:r>
              <a:rPr lang="fr-FR" dirty="0" err="1"/>
              <a:t>Student</a:t>
            </a:r>
            <a:endParaRPr lang="fr-FR" dirty="0"/>
          </a:p>
        </p:txBody>
      </p:sp>
      <p:pic>
        <p:nvPicPr>
          <p:cNvPr id="1028" name="Picture 4" descr="RÃ©sultat de recherche d'images pour &quot;greenteam fsae view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62" y="1124744"/>
            <a:ext cx="7411962" cy="49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Poussant de suspension - Tube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9941357">
            <a:off x="4668055" y="2501605"/>
            <a:ext cx="321990" cy="2244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9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axial</a:t>
                </a:r>
                <a:r>
                  <a:rPr lang="fr-FR" dirty="0" smtClean="0"/>
                  <a:t> 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dirty="0" smtClean="0"/>
                  <a:t> </a:t>
                </a:r>
                <a:r>
                  <a:rPr lang="fr-FR" b="0" dirty="0" smtClean="0"/>
                  <a:t>Longueur entre rotules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=400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𝐴𝑐𝑖𝑒𝑟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25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𝐶𝑟𝑀𝑜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𝑄𝑇</m:t>
                    </m:r>
                  </m:oMath>
                </a14:m>
                <a:r>
                  <a:rPr lang="fr-FR" b="0" dirty="0" smtClean="0"/>
                  <a:t> </a:t>
                </a:r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0" dirty="0" smtClean="0"/>
                  <a:t>Diamètre extérieur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Epaisseur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 smtClean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- Tube</a:t>
            </a:r>
          </a:p>
        </p:txBody>
      </p:sp>
    </p:spTree>
    <p:extLst>
      <p:ext uri="{BB962C8B-B14F-4D97-AF65-F5344CB8AC3E}">
        <p14:creationId xmlns:p14="http://schemas.microsoft.com/office/powerpoint/2010/main" val="20026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58671" y="1124744"/>
            <a:ext cx="2718061" cy="759415"/>
          </a:xfrm>
        </p:spPr>
        <p:txBody>
          <a:bodyPr>
            <a:normAutofit/>
          </a:bodyPr>
          <a:lstStyle/>
          <a:p>
            <a:r>
              <a:rPr lang="fr-FR" dirty="0" smtClean="0"/>
              <a:t>Flambage</a:t>
            </a:r>
            <a:endParaRPr lang="fr-FR" sz="1400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- Tube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8943" y="2419147"/>
                <a:ext cx="2457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2419147"/>
                <a:ext cx="2457789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8943" y="3175781"/>
                <a:ext cx="2342244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3175781"/>
                <a:ext cx="2342244" cy="6469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4077289"/>
            <a:ext cx="3189193" cy="7879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Compression</a:t>
            </a:r>
          </a:p>
          <a:p>
            <a:pPr marL="457200" lvl="1" indent="0">
              <a:buFont typeface="Arial" pitchFamily="34" charset="0"/>
              <a:buNone/>
            </a:pPr>
            <a:endParaRPr lang="fr-FR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1294" y="4510861"/>
                <a:ext cx="2585900" cy="852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94" y="4510861"/>
                <a:ext cx="2585900" cy="8527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1068" y="1684146"/>
                <a:ext cx="1481496" cy="664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𝑐𝑟𝑖𝑡𝑖𝑞𝑢𝑒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8" y="1684146"/>
                <a:ext cx="1481496" cy="6647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3986625" y="1650866"/>
                <a:ext cx="13908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=14.8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=14.6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25" y="1650866"/>
                <a:ext cx="1390894" cy="553998"/>
              </a:xfrm>
              <a:prstGeom prst="rect">
                <a:avLst/>
              </a:prstGeom>
              <a:blipFill rotWithShape="0">
                <a:blip r:embed="rId6"/>
                <a:stretch>
                  <a:fillRect l="-3947" r="-2632" b="-32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502" y="2342371"/>
            <a:ext cx="4933950" cy="4352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8549" y="5936400"/>
            <a:ext cx="4752528" cy="16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/>
          <p:nvPr/>
        </p:nvCxnSpPr>
        <p:spPr>
          <a:xfrm>
            <a:off x="3155453" y="2196703"/>
            <a:ext cx="0" cy="1584176"/>
          </a:xfrm>
          <a:prstGeom prst="line">
            <a:avLst/>
          </a:prstGeom>
          <a:ln w="28575">
            <a:solidFill>
              <a:srgbClr val="0070C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2896931" y="383485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991953" y="383737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3086188" y="3837375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3162298" y="1308397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3281647" y="144283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47" y="1442831"/>
                <a:ext cx="48763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37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 d’un cadre de vélo</a:t>
            </a:r>
            <a:endParaRPr lang="fr-FR" dirty="0"/>
          </a:p>
        </p:txBody>
      </p:sp>
      <p:pic>
        <p:nvPicPr>
          <p:cNvPr id="1026" name="Picture 2" descr="Résultat de recherche d'images pour &quot;vél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04275"/>
            <a:ext cx="532859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Poussant de suspension – Assemblage collé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9941357">
            <a:off x="4363140" y="2750182"/>
            <a:ext cx="224238" cy="3553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6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axial</a:t>
                </a:r>
                <a:r>
                  <a:rPr lang="fr-FR" dirty="0" smtClean="0"/>
                  <a:t> 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dirty="0" smtClean="0"/>
                  <a:t> </a:t>
                </a:r>
                <a:r>
                  <a:rPr lang="fr-FR" b="0" dirty="0" smtClean="0"/>
                  <a:t>Diamètre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Colle	 				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490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0" dirty="0" smtClean="0"/>
                  <a:t>Longueur de collage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 smtClean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</a:t>
            </a:r>
            <a:r>
              <a:rPr lang="fr-FR" dirty="0" smtClean="0"/>
              <a:t>–</a:t>
            </a:r>
            <a:r>
              <a:rPr lang="fr-FR" dirty="0"/>
              <a:t> </a:t>
            </a:r>
            <a:r>
              <a:rPr lang="fr-FR" dirty="0" smtClean="0"/>
              <a:t>Assemblage </a:t>
            </a:r>
            <a:r>
              <a:rPr lang="fr-FR" dirty="0"/>
              <a:t>collé</a:t>
            </a:r>
          </a:p>
        </p:txBody>
      </p:sp>
    </p:spTree>
    <p:extLst>
      <p:ext uri="{BB962C8B-B14F-4D97-AF65-F5344CB8AC3E}">
        <p14:creationId xmlns:p14="http://schemas.microsoft.com/office/powerpoint/2010/main" val="38892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</a:t>
            </a:r>
            <a:r>
              <a:rPr lang="fr-FR" dirty="0" smtClean="0"/>
              <a:t>–</a:t>
            </a:r>
            <a:r>
              <a:rPr lang="fr-FR" dirty="0"/>
              <a:t> </a:t>
            </a:r>
            <a:r>
              <a:rPr lang="fr-FR" dirty="0" smtClean="0"/>
              <a:t>Assemblage </a:t>
            </a:r>
            <a:r>
              <a:rPr lang="fr-FR" dirty="0"/>
              <a:t>collé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70042" y="1736620"/>
                <a:ext cx="2095317" cy="1119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" y="1736620"/>
                <a:ext cx="2095317" cy="1119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Cisaillement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57" y="3411159"/>
            <a:ext cx="6248400" cy="3248025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97" y="2955659"/>
            <a:ext cx="3192626" cy="1012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68547" y="1922632"/>
                <a:ext cx="1360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=13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922632"/>
                <a:ext cx="136037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717372" y="5457605"/>
            <a:ext cx="4752528" cy="16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7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Colonne de direction – Tube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73332">
            <a:off x="3432289" y="2405839"/>
            <a:ext cx="321990" cy="20075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3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Couple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b="0" dirty="0" smtClean="0"/>
                  <a:t>Diamètre axe pignon crémaillère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Matériau	 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𝑙𝑢𝑚𝑖𝑛𝑖𝑢𝑚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6060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dirty="0" smtClean="0"/>
                  <a:t>Diamètre extérieur</a:t>
                </a:r>
                <a:r>
                  <a:rPr lang="fr-FR" b="0" dirty="0" smtClean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 smtClean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Colonne de direction – Tube</a:t>
            </a:r>
          </a:p>
        </p:txBody>
      </p:sp>
    </p:spTree>
    <p:extLst>
      <p:ext uri="{BB962C8B-B14F-4D97-AF65-F5344CB8AC3E}">
        <p14:creationId xmlns:p14="http://schemas.microsoft.com/office/powerpoint/2010/main" val="322648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8" y="2855965"/>
            <a:ext cx="5442074" cy="3148872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</a:t>
            </a:r>
            <a:r>
              <a:rPr lang="fr-FR" dirty="0" smtClean="0"/>
              <a:t>–</a:t>
            </a:r>
            <a:r>
              <a:rPr lang="fr-FR" dirty="0"/>
              <a:t> </a:t>
            </a:r>
            <a:r>
              <a:rPr lang="fr-FR" dirty="0" smtClean="0"/>
              <a:t>Assemblage </a:t>
            </a:r>
            <a:r>
              <a:rPr lang="fr-FR" dirty="0"/>
              <a:t>collé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70042" y="1864715"/>
                <a:ext cx="2183931" cy="844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" y="1864715"/>
                <a:ext cx="2183931" cy="844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Torsion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68547" y="1922632"/>
                <a:ext cx="1434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922632"/>
                <a:ext cx="1434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16727" y="4237593"/>
            <a:ext cx="2592288" cy="153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6579" y="2674903"/>
                <a:ext cx="2342244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𝑡𝑢𝑏𝑒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9" y="2674903"/>
                <a:ext cx="2342244" cy="646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 flipH="1" flipV="1">
            <a:off x="555450" y="5097556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 rot="5400000">
            <a:off x="229446" y="4968515"/>
            <a:ext cx="379302" cy="218544"/>
            <a:chOff x="173229" y="5092403"/>
            <a:chExt cx="379302" cy="218544"/>
          </a:xfrm>
        </p:grpSpPr>
        <p:cxnSp>
          <p:nvCxnSpPr>
            <p:cNvPr id="16" name="Connecteur droit 15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128671" y="454224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71" y="4542242"/>
                <a:ext cx="3802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lèche courbée vers le haut 21"/>
          <p:cNvSpPr/>
          <p:nvPr/>
        </p:nvSpPr>
        <p:spPr>
          <a:xfrm rot="10484956">
            <a:off x="2383230" y="4869336"/>
            <a:ext cx="504056" cy="416902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Barre </a:t>
            </a:r>
            <a:r>
              <a:rPr lang="fr-FR" dirty="0" err="1" smtClean="0"/>
              <a:t>anti-roulis</a:t>
            </a:r>
            <a:r>
              <a:rPr lang="fr-FR" dirty="0" smtClean="0"/>
              <a:t> – Couteaux 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2956034">
            <a:off x="4409803" y="4172341"/>
            <a:ext cx="156762" cy="4228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6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b="0" dirty="0" smtClean="0"/>
                  <a:t>Longueur couteaux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Matériau	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𝑐𝑖𝑒𝑟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235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0" dirty="0" smtClean="0"/>
                  <a:t>Largeur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Hauteur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lvl="1"/>
                <a:endParaRPr lang="fr-FR" b="0" dirty="0" smtClean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</a:t>
            </a:r>
            <a:r>
              <a:rPr lang="fr-FR" dirty="0" err="1"/>
              <a:t>anti-roulis</a:t>
            </a:r>
            <a:r>
              <a:rPr lang="fr-FR" dirty="0"/>
              <a:t> – Couteaux </a:t>
            </a:r>
          </a:p>
        </p:txBody>
      </p:sp>
    </p:spTree>
    <p:extLst>
      <p:ext uri="{BB962C8B-B14F-4D97-AF65-F5344CB8AC3E}">
        <p14:creationId xmlns:p14="http://schemas.microsoft.com/office/powerpoint/2010/main" val="25648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</a:t>
            </a:r>
            <a:r>
              <a:rPr lang="fr-FR" dirty="0" err="1"/>
              <a:t>anti-roulis</a:t>
            </a:r>
            <a:r>
              <a:rPr lang="fr-FR" dirty="0"/>
              <a:t> – Couteaux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8943" y="3175781"/>
                <a:ext cx="168392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𝑏𝑎𝑟𝑟𝑒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3" y="3175781"/>
                <a:ext cx="1683923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Flexion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09014" y="1906091"/>
                <a:ext cx="2296334" cy="107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14" y="1906091"/>
                <a:ext cx="2296334" cy="10750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44" y="1821862"/>
            <a:ext cx="5334000" cy="40005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 flipH="1" flipV="1">
            <a:off x="555450" y="5097556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2699792" y="4174331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021992" y="396094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992" y="3960941"/>
                <a:ext cx="48763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/>
          <p:cNvGrpSpPr/>
          <p:nvPr/>
        </p:nvGrpSpPr>
        <p:grpSpPr>
          <a:xfrm rot="5400000">
            <a:off x="242325" y="4929878"/>
            <a:ext cx="379302" cy="218544"/>
            <a:chOff x="173229" y="5092403"/>
            <a:chExt cx="379302" cy="218544"/>
          </a:xfrm>
        </p:grpSpPr>
        <p:cxnSp>
          <p:nvCxnSpPr>
            <p:cNvPr id="19" name="Connecteur droit 18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11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Poussant de suspension – Assemblage vissé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4288977" y="2670350"/>
            <a:ext cx="239853" cy="285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43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Démarche pratique de conception mécanique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11247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0" dirty="0" smtClean="0"/>
              <a:t>Surfaces fonctionnelles </a:t>
            </a:r>
            <a:r>
              <a:rPr lang="fr-FR" b="0" dirty="0"/>
              <a:t>et volume enveloppe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Cas de charge et conditions d'utilisation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/>
              <a:t>Choix du matériau, de la forme, du </a:t>
            </a:r>
            <a:r>
              <a:rPr lang="fr-FR" b="0" dirty="0" err="1" smtClean="0"/>
              <a:t>process</a:t>
            </a:r>
            <a:r>
              <a:rPr lang="fr-FR" b="0" dirty="0" smtClean="0"/>
              <a:t> (selon critère d’optimisation retenu)</a:t>
            </a:r>
          </a:p>
          <a:p>
            <a:pPr marL="514350" indent="-514350">
              <a:buFont typeface="+mj-lt"/>
              <a:buAutoNum type="arabicPeriod"/>
            </a:pPr>
            <a:r>
              <a:rPr lang="fr-FR" b="0" dirty="0" smtClean="0"/>
              <a:t>Calcul/Simulation =&gt; Itérations (éventuellement)</a:t>
            </a:r>
            <a:endParaRPr lang="fr-FR" b="0" dirty="0"/>
          </a:p>
          <a:p>
            <a:pPr marL="514350" indent="-514350">
              <a:buFont typeface="+mj-lt"/>
              <a:buAutoNum type="arabicPeriod"/>
            </a:pPr>
            <a:r>
              <a:rPr lang="fr-FR" b="0" dirty="0" smtClean="0"/>
              <a:t>Vérifications :</a:t>
            </a:r>
          </a:p>
          <a:p>
            <a:pPr lvl="1" indent="-342900"/>
            <a:r>
              <a:rPr lang="fr-FR" dirty="0" smtClean="0"/>
              <a:t>Fa</a:t>
            </a:r>
            <a:r>
              <a:rPr lang="fr-FR" b="0" dirty="0" smtClean="0"/>
              <a:t>brication </a:t>
            </a:r>
            <a:r>
              <a:rPr lang="fr-FR" dirty="0" smtClean="0"/>
              <a:t>possible ?</a:t>
            </a:r>
          </a:p>
          <a:p>
            <a:pPr lvl="1" indent="-342900"/>
            <a:r>
              <a:rPr lang="fr-FR" b="0" dirty="0" smtClean="0"/>
              <a:t>Montage/Assemblage possible ? (Collisions, passage des vis, passage des outils, …)</a:t>
            </a:r>
            <a:endParaRPr lang="fr-FR" b="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8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vissé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axial</a:t>
                </a:r>
                <a:r>
                  <a:rPr lang="fr-FR" dirty="0" smtClean="0"/>
                  <a:t> 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1500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b="0" dirty="0" err="1" smtClean="0"/>
                  <a:t>Coef</a:t>
                </a:r>
                <a:r>
                  <a:rPr lang="fr-FR" b="0" dirty="0" smtClean="0"/>
                  <a:t> de frotteme</a:t>
                </a:r>
                <a:r>
                  <a:rPr lang="fr-FR" dirty="0" smtClean="0"/>
                  <a:t>nt rotule/chape</a:t>
                </a:r>
                <a:r>
                  <a:rPr lang="fr-FR" b="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𝑐𝑙𝑎𝑠𝑠𝑒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8.8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0" dirty="0" smtClean="0"/>
                  <a:t>Taille de vis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fr-FR" b="0" dirty="0" smtClean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269" t="-22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042784" y="2568196"/>
            <a:ext cx="5741679" cy="3008360"/>
            <a:chOff x="3163106" y="1998132"/>
            <a:chExt cx="5741679" cy="300836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77" b="43202"/>
            <a:stretch/>
          </p:blipFill>
          <p:spPr>
            <a:xfrm>
              <a:off x="4460192" y="1998132"/>
              <a:ext cx="4444593" cy="300836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583" b="43202"/>
            <a:stretch/>
          </p:blipFill>
          <p:spPr>
            <a:xfrm>
              <a:off x="3163106" y="1998132"/>
              <a:ext cx="1348249" cy="300836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65188" y="3645821"/>
            <a:ext cx="388354" cy="121571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t="45524"/>
          <a:stretch/>
        </p:blipFill>
        <p:spPr>
          <a:xfrm>
            <a:off x="1008608" y="4459003"/>
            <a:ext cx="1371600" cy="86653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/>
          <a:srcRect b="54527"/>
          <a:stretch/>
        </p:blipFill>
        <p:spPr>
          <a:xfrm>
            <a:off x="995829" y="3323748"/>
            <a:ext cx="1371600" cy="72333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Poussant de suspension – Assemblage vissé</a:t>
            </a: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Vis en traction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09014" y="1906091"/>
                <a:ext cx="1887696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𝑣𝑖𝑠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14" y="1906091"/>
                <a:ext cx="1887696" cy="5671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1683963" y="5143023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765968" y="5330155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68" y="5330155"/>
                <a:ext cx="67242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/>
          <p:cNvCxnSpPr/>
          <p:nvPr/>
        </p:nvCxnSpPr>
        <p:spPr>
          <a:xfrm flipH="1">
            <a:off x="52716" y="4280217"/>
            <a:ext cx="734727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65036" y="4334437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" y="4334437"/>
                <a:ext cx="61311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/>
          <p:nvPr/>
        </p:nvCxnSpPr>
        <p:spPr>
          <a:xfrm flipV="1">
            <a:off x="1673789" y="2608714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793138" y="2743148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38" y="2743148"/>
                <a:ext cx="67242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3024442" y="4271591"/>
            <a:ext cx="2457783" cy="17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68547" y="1628800"/>
                <a:ext cx="1428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=7500 </m:t>
                    </m:r>
                  </m:oMath>
                </a14:m>
                <a:r>
                  <a:rPr lang="fr-FR" dirty="0" smtClean="0"/>
                  <a:t>N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47" y="1628800"/>
                <a:ext cx="1428020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2564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Châssis – Structure tubulaire : points d’attache triangles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3078184" y="3177326"/>
            <a:ext cx="414337" cy="285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Châssis – Structure tubulaire : points d’attache 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	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=4500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b="0" dirty="0" smtClean="0"/>
                  <a:t>Tube		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Ø30∗1.5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b="0" dirty="0" smtClean="0"/>
                  <a:t>Longueur entre nœuds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=0.6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 i="1" dirty="0" smtClean="0"/>
              </a:p>
              <a:p>
                <a:pPr lvl="1"/>
                <a:r>
                  <a:rPr lang="fr-FR" dirty="0" smtClean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𝐶𝑟𝑀𝑜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𝑄𝑇</m:t>
                    </m:r>
                  </m:oMath>
                </a14:m>
                <a:endParaRPr lang="fr-FR" b="0" i="1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dirty="0" smtClean="0"/>
                  <a:t>Flèche		</a:t>
                </a: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78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/>
          <p:cNvCxnSpPr>
            <a:endCxn id="51" idx="0"/>
          </p:cNvCxnSpPr>
          <p:nvPr/>
        </p:nvCxnSpPr>
        <p:spPr>
          <a:xfrm>
            <a:off x="2701725" y="5350924"/>
            <a:ext cx="1077755" cy="1060227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1994008" y="5360516"/>
            <a:ext cx="693084" cy="1053773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58671" y="1124744"/>
            <a:ext cx="271806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Cas 1 : Flexion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sp>
        <p:nvSpPr>
          <p:cNvPr id="8" name="Titre 4"/>
          <p:cNvSpPr>
            <a:spLocks noGrp="1"/>
          </p:cNvSpPr>
          <p:nvPr>
            <p:ph type="title"/>
          </p:nvPr>
        </p:nvSpPr>
        <p:spPr>
          <a:xfrm>
            <a:off x="0" y="26289"/>
            <a:ext cx="9144000" cy="882431"/>
          </a:xfrm>
        </p:spPr>
        <p:txBody>
          <a:bodyPr/>
          <a:lstStyle/>
          <a:p>
            <a:r>
              <a:rPr lang="fr-FR" dirty="0"/>
              <a:t>Châssis – Structure tubulaire : points d’attache triangles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638340" y="1612051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608" y="1398661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98661"/>
                <a:ext cx="48763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rme libre 17"/>
          <p:cNvSpPr/>
          <p:nvPr/>
        </p:nvSpPr>
        <p:spPr>
          <a:xfrm>
            <a:off x="571033" y="2519039"/>
            <a:ext cx="2131718" cy="147180"/>
          </a:xfrm>
          <a:custGeom>
            <a:avLst/>
            <a:gdLst>
              <a:gd name="connsiteX0" fmla="*/ 0 w 4053385"/>
              <a:gd name="connsiteY0" fmla="*/ 0 h 259386"/>
              <a:gd name="connsiteX1" fmla="*/ 2006220 w 4053385"/>
              <a:gd name="connsiteY1" fmla="*/ 259308 h 259386"/>
              <a:gd name="connsiteX2" fmla="*/ 4053385 w 4053385"/>
              <a:gd name="connsiteY2" fmla="*/ 27296 h 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3385" h="259386">
                <a:moveTo>
                  <a:pt x="0" y="0"/>
                </a:moveTo>
                <a:cubicBezTo>
                  <a:pt x="665328" y="127379"/>
                  <a:pt x="1330656" y="254759"/>
                  <a:pt x="2006220" y="259308"/>
                </a:cubicBezTo>
                <a:cubicBezTo>
                  <a:pt x="2681784" y="263857"/>
                  <a:pt x="3684895" y="70514"/>
                  <a:pt x="4053385" y="272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31640" y="2664632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rgbClr val="B104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rgbClr val="B10404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64632"/>
                <a:ext cx="391453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>
            <a:endCxn id="18" idx="1"/>
          </p:cNvCxnSpPr>
          <p:nvPr/>
        </p:nvCxnSpPr>
        <p:spPr>
          <a:xfrm flipH="1">
            <a:off x="1626125" y="2509876"/>
            <a:ext cx="813" cy="156299"/>
          </a:xfrm>
          <a:prstGeom prst="straightConnector1">
            <a:avLst/>
          </a:prstGeom>
          <a:ln>
            <a:solidFill>
              <a:srgbClr val="B104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572000" y="2330805"/>
                <a:ext cx="274190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0805"/>
                <a:ext cx="2741904" cy="5557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space réservé du contenu 1"/>
          <p:cNvSpPr txBox="1">
            <a:spLocks/>
          </p:cNvSpPr>
          <p:nvPr/>
        </p:nvSpPr>
        <p:spPr>
          <a:xfrm>
            <a:off x="168335" y="3965729"/>
            <a:ext cx="5339769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300" dirty="0" smtClean="0"/>
              <a:t>Cas 2 : Traction &amp; Compression</a:t>
            </a:r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p:cxnSp>
        <p:nvCxnSpPr>
          <p:cNvPr id="28" name="Connecteur droit 27"/>
          <p:cNvCxnSpPr/>
          <p:nvPr/>
        </p:nvCxnSpPr>
        <p:spPr>
          <a:xfrm flipH="1" flipV="1">
            <a:off x="551011" y="5357703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2692702" y="4434478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097970" y="4221088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70" y="4221088"/>
                <a:ext cx="48763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2515284" y="5478016"/>
                <a:ext cx="391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solidFill>
                            <a:srgbClr val="B104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fr-FR" sz="1050" b="1" dirty="0">
                  <a:solidFill>
                    <a:srgbClr val="B10404"/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84" y="5478016"/>
                <a:ext cx="391453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/>
          <p:cNvCxnSpPr/>
          <p:nvPr/>
        </p:nvCxnSpPr>
        <p:spPr>
          <a:xfrm flipH="1">
            <a:off x="2697062" y="5329687"/>
            <a:ext cx="813" cy="156299"/>
          </a:xfrm>
          <a:prstGeom prst="straightConnector1">
            <a:avLst/>
          </a:prstGeom>
          <a:ln>
            <a:solidFill>
              <a:srgbClr val="B104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endCxn id="54" idx="0"/>
          </p:cNvCxnSpPr>
          <p:nvPr/>
        </p:nvCxnSpPr>
        <p:spPr>
          <a:xfrm flipH="1">
            <a:off x="173008" y="5345003"/>
            <a:ext cx="381923" cy="565765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40249" y="5364483"/>
            <a:ext cx="1434456" cy="1049806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isocèle 49"/>
          <p:cNvSpPr/>
          <p:nvPr/>
        </p:nvSpPr>
        <p:spPr>
          <a:xfrm>
            <a:off x="1799335" y="6411151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riangle isocèle 50"/>
          <p:cNvSpPr/>
          <p:nvPr/>
        </p:nvSpPr>
        <p:spPr>
          <a:xfrm>
            <a:off x="3599124" y="6411151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riangle isocèle 53"/>
          <p:cNvSpPr/>
          <p:nvPr/>
        </p:nvSpPr>
        <p:spPr>
          <a:xfrm>
            <a:off x="-7348" y="5910768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8" name="Groupe 67"/>
          <p:cNvGrpSpPr/>
          <p:nvPr/>
        </p:nvGrpSpPr>
        <p:grpSpPr>
          <a:xfrm>
            <a:off x="10416" y="2501828"/>
            <a:ext cx="3967183" cy="1359220"/>
            <a:chOff x="4427404" y="4391739"/>
            <a:chExt cx="3967183" cy="1359220"/>
          </a:xfrm>
        </p:grpSpPr>
        <p:cxnSp>
          <p:nvCxnSpPr>
            <p:cNvPr id="56" name="Connecteur droit 55"/>
            <p:cNvCxnSpPr>
              <a:endCxn id="66" idx="0"/>
            </p:cNvCxnSpPr>
            <p:nvPr/>
          </p:nvCxnSpPr>
          <p:spPr>
            <a:xfrm>
              <a:off x="7136477" y="4397660"/>
              <a:ext cx="1077755" cy="1060227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6428760" y="4407252"/>
              <a:ext cx="693084" cy="1053773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 flipV="1">
              <a:off x="4985763" y="4404439"/>
              <a:ext cx="2160000" cy="0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>
              <a:endCxn id="67" idx="0"/>
            </p:cNvCxnSpPr>
            <p:nvPr/>
          </p:nvCxnSpPr>
          <p:spPr>
            <a:xfrm flipH="1">
              <a:off x="4607760" y="4391739"/>
              <a:ext cx="381923" cy="565765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975001" y="4411219"/>
              <a:ext cx="1434456" cy="1049806"/>
            </a:xfrm>
            <a:prstGeom prst="line">
              <a:avLst/>
            </a:prstGeom>
            <a:ln w="28575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isocèle 64"/>
            <p:cNvSpPr/>
            <p:nvPr/>
          </p:nvSpPr>
          <p:spPr>
            <a:xfrm>
              <a:off x="6234087" y="5457887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/>
            <p:cNvSpPr/>
            <p:nvPr/>
          </p:nvSpPr>
          <p:spPr>
            <a:xfrm>
              <a:off x="8033876" y="5457887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Triangle isocèle 66"/>
            <p:cNvSpPr/>
            <p:nvPr/>
          </p:nvSpPr>
          <p:spPr>
            <a:xfrm>
              <a:off x="4427404" y="4957504"/>
              <a:ext cx="360711" cy="293072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4796003" y="5254641"/>
                <a:ext cx="3505255" cy="103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03" y="5254641"/>
                <a:ext cx="3505255" cy="1037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eur droit 69"/>
          <p:cNvCxnSpPr>
            <a:endCxn id="50" idx="0"/>
          </p:cNvCxnSpPr>
          <p:nvPr/>
        </p:nvCxnSpPr>
        <p:spPr>
          <a:xfrm flipH="1">
            <a:off x="1979691" y="6396754"/>
            <a:ext cx="1787401" cy="14397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66" idx="0"/>
            <a:endCxn id="65" idx="0"/>
          </p:cNvCxnSpPr>
          <p:nvPr/>
        </p:nvCxnSpPr>
        <p:spPr>
          <a:xfrm flipH="1">
            <a:off x="1997455" y="3567976"/>
            <a:ext cx="1799789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5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 au </a:t>
            </a:r>
            <a:r>
              <a:rPr lang="fr-FR" dirty="0"/>
              <a:t>cadre de vélo</a:t>
            </a:r>
          </a:p>
        </p:txBody>
      </p:sp>
      <p:pic>
        <p:nvPicPr>
          <p:cNvPr id="2054" name="Picture 6" descr="Résultat de recherche d'images pour &quot;cadre vel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" y="2132856"/>
            <a:ext cx="487596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cadre velo dam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88840"/>
            <a:ext cx="4295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Moyeu de roue</a:t>
            </a:r>
            <a:endParaRPr lang="fr-FR" dirty="0"/>
          </a:p>
        </p:txBody>
      </p:sp>
      <p:pic>
        <p:nvPicPr>
          <p:cNvPr id="2050" name="Picture 2" descr="Résultat de recherche d'images pour &quot;push rod formula stud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1196056"/>
            <a:ext cx="8174896" cy="47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 rot="1257235">
            <a:off x="1385832" y="2901372"/>
            <a:ext cx="756740" cy="5813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7961-B1FC-401C-AA97-9072883335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Moyeu de roue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Cas de charge nominal : </a:t>
                </a:r>
              </a:p>
              <a:p>
                <a:pPr lvl="1"/>
                <a:r>
                  <a:rPr lang="fr-FR" b="0" dirty="0" smtClean="0"/>
                  <a:t>Effort 	</a:t>
                </a:r>
                <a:r>
                  <a:rPr lang="fr-FR" i="1" dirty="0" smtClean="0">
                    <a:latin typeface="Cambria Math" panose="02040503050406030204" pitchFamily="18" charset="0"/>
                  </a:rPr>
                  <a:t>			</a:t>
                </a:r>
                <a:r>
                  <a:rPr lang="fr-FR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=1500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Paramètres d’entrée :</a:t>
                </a:r>
              </a:p>
              <a:p>
                <a:pPr lvl="1"/>
                <a:r>
                  <a:rPr lang="fr-FR" b="0" dirty="0" smtClean="0"/>
                  <a:t>Objectif de kilométrage	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Porte-à-faux	</a:t>
                </a:r>
                <a:r>
                  <a:rPr lang="fr-FR" b="0" dirty="0" smtClean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b="0" i="1" dirty="0" smtClean="0"/>
              </a:p>
              <a:p>
                <a:pPr lvl="1"/>
                <a:r>
                  <a:rPr lang="fr-FR" dirty="0" smtClean="0"/>
                  <a:t>Matériau 				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𝑙𝑢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𝑅𝑚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=320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fr-FR" b="0" dirty="0" smtClean="0"/>
              </a:p>
              <a:p>
                <a:pPr lvl="1"/>
                <a:r>
                  <a:rPr lang="fr-FR" dirty="0" smtClean="0"/>
                  <a:t>Coefficient de sécurité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  <a:p>
                <a:r>
                  <a:rPr lang="fr-FR" dirty="0"/>
                  <a:t>Paramètres </a:t>
                </a:r>
                <a:r>
                  <a:rPr lang="fr-FR" dirty="0" smtClean="0"/>
                  <a:t>de sortie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dirty="0" smtClean="0"/>
                  <a:t>Diamètre 	</a:t>
                </a: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FR" dirty="0"/>
              </a:p>
              <a:p>
                <a:pPr marL="457200" lvl="1" indent="0">
                  <a:buNone/>
                </a:pPr>
                <a:endParaRPr lang="fr-FR" dirty="0" smtClean="0"/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7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4608512"/>
              </a:xfrm>
              <a:blipFill rotWithShape="0">
                <a:blip r:embed="rId2"/>
                <a:stretch>
                  <a:fillRect l="-1058" t="-2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3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Moyeu de roue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58671" y="1124744"/>
            <a:ext cx="3261201" cy="7594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Flexion alternée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-187506" y="2842021"/>
                <a:ext cx="3409331" cy="861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506" y="2842021"/>
                <a:ext cx="3409331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 flipV="1">
            <a:off x="555450" y="5602011"/>
            <a:ext cx="2160000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699792" y="4678786"/>
            <a:ext cx="0" cy="792088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021992" y="4465396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992" y="4465396"/>
                <a:ext cx="48763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 rot="5400000">
            <a:off x="242325" y="5434333"/>
            <a:ext cx="379302" cy="218544"/>
            <a:chOff x="173229" y="5092403"/>
            <a:chExt cx="379302" cy="218544"/>
          </a:xfrm>
        </p:grpSpPr>
        <p:cxnSp>
          <p:nvCxnSpPr>
            <p:cNvPr id="13" name="Connecteur droit 12"/>
            <p:cNvCxnSpPr/>
            <p:nvPr/>
          </p:nvCxnSpPr>
          <p:spPr>
            <a:xfrm flipH="1">
              <a:off x="173229" y="509240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>
              <a:off x="268251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H="1">
              <a:off x="362486" y="5094923"/>
              <a:ext cx="190045" cy="21602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6579" y="3717032"/>
                <a:ext cx="1960665" cy="646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𝑐𝑦𝑙𝑖𝑛𝑑𝑟𝑒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9" y="3717032"/>
                <a:ext cx="1960665" cy="646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41186" y="1818394"/>
                <a:ext cx="144058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err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 dirty="0" err="1" smtClean="0">
                                  <a:latin typeface="Cambria Math" panose="02040503050406030204" pitchFamily="18" charset="0"/>
                                </a:rPr>
                                <m:t>𝑟𝑜𝑢𝑒</m:t>
                              </m:r>
                            </m:sub>
                          </m:sSub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6" y="1818394"/>
                <a:ext cx="1440587" cy="565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https://upload.wikimedia.org/wikipedia/commons/f/f9/BrittleAluminium320MPA_S-N_Curv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60848"/>
            <a:ext cx="5873492" cy="370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contenu 1"/>
          <p:cNvSpPr txBox="1">
            <a:spLocks/>
          </p:cNvSpPr>
          <p:nvPr/>
        </p:nvSpPr>
        <p:spPr>
          <a:xfrm>
            <a:off x="3707904" y="1128041"/>
            <a:ext cx="4320480" cy="10106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Application numérique</a:t>
            </a:r>
            <a:endParaRPr lang="fr-FR" sz="1400" dirty="0" smtClean="0"/>
          </a:p>
          <a:p>
            <a:pPr marL="457200" lvl="1" indent="0">
              <a:buFont typeface="Arial" pitchFamily="34" charset="0"/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250822" y="1633728"/>
                <a:ext cx="1987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=4∗</m:t>
                    </m:r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cycles</a:t>
                </a:r>
                <a:endParaRPr lang="fr-FR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22" y="1633728"/>
                <a:ext cx="198721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2454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/>
          <p:cNvCxnSpPr/>
          <p:nvPr/>
        </p:nvCxnSpPr>
        <p:spPr>
          <a:xfrm flipH="1" flipV="1">
            <a:off x="3563888" y="4640223"/>
            <a:ext cx="4896424" cy="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471114" y="4626497"/>
            <a:ext cx="0" cy="720000"/>
          </a:xfrm>
          <a:prstGeom prst="line">
            <a:avLst/>
          </a:prstGeom>
          <a:ln w="28575">
            <a:solidFill>
              <a:srgbClr val="0070C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637145" y="6040279"/>
                <a:ext cx="12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&gt;26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45" y="6040279"/>
                <a:ext cx="121456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523" r="-301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3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954143" cy="1362075"/>
          </a:xfrm>
        </p:spPr>
        <p:txBody>
          <a:bodyPr/>
          <a:lstStyle/>
          <a:p>
            <a:r>
              <a:rPr lang="fr-FR"/>
              <a:t>Mise en plan </a:t>
            </a:r>
            <a:r>
              <a:rPr lang="fr-FR" smtClean="0"/>
              <a:t>&amp;</a:t>
            </a:r>
            <a:br>
              <a:rPr lang="fr-FR" smtClean="0"/>
            </a:br>
            <a:r>
              <a:rPr lang="fr-FR" smtClean="0"/>
              <a:t>Spécifications géométriques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7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3789040"/>
            <a:ext cx="7810127" cy="1362075"/>
          </a:xfrm>
        </p:spPr>
        <p:txBody>
          <a:bodyPr/>
          <a:lstStyle/>
          <a:p>
            <a:r>
              <a:rPr lang="fr-FR" dirty="0" smtClean="0"/>
              <a:t>Sollicitations mécaniques élémentaires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Introduction à la résistance des matériaux (</a:t>
            </a:r>
            <a:r>
              <a:rPr lang="fr-FR" dirty="0" err="1" smtClean="0"/>
              <a:t>rdm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0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 Pièce idéale vs Pièce fabriquée</a:t>
            </a:r>
            <a:endParaRPr lang="fr-FR" dirty="0"/>
          </a:p>
        </p:txBody>
      </p:sp>
      <p:pic>
        <p:nvPicPr>
          <p:cNvPr id="1026" name="Picture 2" descr="https://upload.wikimedia.org/wikipedia/commons/thumb/5/53/Cotation_gps_exemple_alesage.svg/300px-Cotation_gps_exemple_alesag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9" y="1033851"/>
            <a:ext cx="3923017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r="19322"/>
          <a:stretch/>
        </p:blipFill>
        <p:spPr>
          <a:xfrm>
            <a:off x="4506513" y="2028592"/>
            <a:ext cx="4576876" cy="31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définition = Moyen de communication exhaustif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r="22924"/>
          <a:stretch/>
        </p:blipFill>
        <p:spPr>
          <a:xfrm>
            <a:off x="1018345" y="980728"/>
            <a:ext cx="7082047" cy="48667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132491" y="1844824"/>
            <a:ext cx="63991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Cote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004048" y="6237312"/>
            <a:ext cx="1175322" cy="369332"/>
          </a:xfrm>
          <a:prstGeom prst="rect">
            <a:avLst/>
          </a:prstGeom>
          <a:noFill/>
          <a:ln w="28575">
            <a:solidFill>
              <a:srgbClr val="E50505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Cartouche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5591709" y="5831022"/>
            <a:ext cx="0" cy="39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982554" y="6237312"/>
            <a:ext cx="1895402" cy="36933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Vue Isométrique</a:t>
            </a:r>
            <a:endParaRPr lang="fr-FR" dirty="0"/>
          </a:p>
        </p:txBody>
      </p:sp>
      <p:cxnSp>
        <p:nvCxnSpPr>
          <p:cNvPr id="14" name="Connecteur droit avec flèche 13"/>
          <p:cNvCxnSpPr>
            <a:stCxn id="13" idx="0"/>
          </p:cNvCxnSpPr>
          <p:nvPr/>
        </p:nvCxnSpPr>
        <p:spPr>
          <a:xfrm flipH="1" flipV="1">
            <a:off x="2915816" y="5847496"/>
            <a:ext cx="0" cy="38981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40671" y="2374638"/>
            <a:ext cx="1118961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Tolérance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1259712" y="2559304"/>
            <a:ext cx="72000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82554" y="2374638"/>
            <a:ext cx="21318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l’assemblage &amp; Chaine de cotes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695450"/>
            <a:ext cx="61150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4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Tolérances dimensionnelles &amp; Ajustements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572394"/>
            <a:ext cx="5172075" cy="13525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2" y="3060830"/>
            <a:ext cx="3168354" cy="31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Tolérances géométriques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17" y="1480988"/>
            <a:ext cx="7430366" cy="1371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6" y="3429000"/>
            <a:ext cx="738218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Prix vs Précision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142843"/>
            <a:ext cx="4320480" cy="49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Mauvais Exemple !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0" y="965668"/>
            <a:ext cx="7164000" cy="51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au dimensionnement par éléments finis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EA-CF7D-46BB-8C6A-D12978A7110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0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Elément barre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Résolution 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{"/>
                        <m:endChr m:val="}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fr-F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286786" y="3167452"/>
                <a:ext cx="17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86" y="3167452"/>
                <a:ext cx="175554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7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012097" y="3167452"/>
                <a:ext cx="1750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97" y="3167452"/>
                <a:ext cx="17502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8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3068216" y="248360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68316" y="21269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/>
                </a:solidFill>
              </a:rPr>
              <a:t>Elément 1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134118" y="204226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2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418171" y="210155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1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2771800" y="2852936"/>
            <a:ext cx="2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6164559" y="2780928"/>
            <a:ext cx="49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068216" y="2470883"/>
            <a:ext cx="0" cy="52606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6164559" y="2483604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164558" y="2483604"/>
            <a:ext cx="128776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2339752" y="2470883"/>
            <a:ext cx="728464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7524328" y="2564904"/>
                <a:ext cx="98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2564904"/>
                <a:ext cx="9880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3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1312057" y="2364585"/>
                <a:ext cx="982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057" y="2364585"/>
                <a:ext cx="9827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969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7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Calculs aux nœuds - interpolation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Interpolation linéaire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r>
                  <a:rPr lang="fr-FR" dirty="0" smtClean="0"/>
                  <a:t>Conclusion : Les seules vraies valeurs sont celles des nœuds !</a:t>
                </a:r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164559" y="2811700"/>
                <a:ext cx="17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59" y="2811700"/>
                <a:ext cx="175554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203799" y="2812504"/>
                <a:ext cx="1750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99" y="2812504"/>
                <a:ext cx="17502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3068216" y="248360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64560" y="219557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2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975748" y="200061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1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6164559" y="2708920"/>
            <a:ext cx="49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068216" y="2470883"/>
            <a:ext cx="0" cy="45406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6164559" y="2483604"/>
            <a:ext cx="0" cy="4413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4616388" y="3115662"/>
            <a:ext cx="38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616388" y="2496326"/>
            <a:ext cx="0" cy="6847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068216" y="2704274"/>
            <a:ext cx="1548172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545339" y="2746330"/>
                <a:ext cx="361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39" y="2746330"/>
                <a:ext cx="36157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4433301" y="3326426"/>
                <a:ext cx="2078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Déplacement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?</a:t>
                </a:r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301" y="3326426"/>
                <a:ext cx="207838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46" t="-10000" r="-176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/>
          <p:nvPr/>
        </p:nvCxnSpPr>
        <p:spPr>
          <a:xfrm flipH="1" flipV="1">
            <a:off x="2887209" y="2838679"/>
            <a:ext cx="181007" cy="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3045300" y="2308346"/>
            <a:ext cx="3119259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981982" y="193871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Longueur 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 &amp; Déformation</a:t>
            </a:r>
          </a:p>
        </p:txBody>
      </p:sp>
      <p:sp>
        <p:nvSpPr>
          <p:cNvPr id="5" name="Cube 4"/>
          <p:cNvSpPr/>
          <p:nvPr/>
        </p:nvSpPr>
        <p:spPr>
          <a:xfrm>
            <a:off x="3814568" y="2994432"/>
            <a:ext cx="1080120" cy="295232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be 5"/>
          <p:cNvSpPr/>
          <p:nvPr/>
        </p:nvSpPr>
        <p:spPr>
          <a:xfrm>
            <a:off x="3813781" y="2418368"/>
            <a:ext cx="1080120" cy="3528392"/>
          </a:xfrm>
          <a:prstGeom prst="cube">
            <a:avLst/>
          </a:prstGeom>
          <a:solidFill>
            <a:srgbClr val="C2E0FF">
              <a:alpha val="50196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4332272" y="1770296"/>
            <a:ext cx="0" cy="79208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563888" y="1860208"/>
                <a:ext cx="672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860208"/>
                <a:ext cx="67242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/>
          <p:cNvCxnSpPr/>
          <p:nvPr/>
        </p:nvCxnSpPr>
        <p:spPr>
          <a:xfrm flipH="1">
            <a:off x="3813781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390880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4003825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98848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4193870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428889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383127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3719135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16"/>
          <p:cNvCxnSpPr/>
          <p:nvPr/>
        </p:nvCxnSpPr>
        <p:spPr>
          <a:xfrm flipV="1">
            <a:off x="4362383" y="2561124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188658" y="229951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065899" y="2706400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899" y="2706400"/>
                <a:ext cx="6046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3207091" y="4321208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91" y="4321208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/>
          <p:cNvCxnSpPr/>
          <p:nvPr/>
        </p:nvCxnSpPr>
        <p:spPr>
          <a:xfrm>
            <a:off x="3670552" y="2695656"/>
            <a:ext cx="0" cy="52322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665414" y="3218876"/>
            <a:ext cx="5138" cy="272536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7020189" y="3544882"/>
            <a:ext cx="1080120" cy="2401878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660232" y="2418368"/>
                <a:ext cx="9401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418368"/>
                <a:ext cx="9401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/>
          <p:cNvCxnSpPr/>
          <p:nvPr/>
        </p:nvCxnSpPr>
        <p:spPr>
          <a:xfrm flipH="1">
            <a:off x="7019402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7114424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7209446" y="594928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7304469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7399491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7494513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7588748" y="594676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6924756" y="5944240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357010" y="285122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787877" y="3229620"/>
                <a:ext cx="872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877" y="3229620"/>
                <a:ext cx="87235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412712" y="4321208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712" y="4321208"/>
                <a:ext cx="39145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/>
          <p:cNvCxnSpPr/>
          <p:nvPr/>
        </p:nvCxnSpPr>
        <p:spPr>
          <a:xfrm>
            <a:off x="6625493" y="3229620"/>
            <a:ext cx="0" cy="52322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871035" y="3218876"/>
            <a:ext cx="5138" cy="272536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/>
          <p:cNvSpPr/>
          <p:nvPr/>
        </p:nvSpPr>
        <p:spPr>
          <a:xfrm>
            <a:off x="7019402" y="2994432"/>
            <a:ext cx="1080120" cy="2952328"/>
          </a:xfrm>
          <a:prstGeom prst="cube">
            <a:avLst/>
          </a:prstGeom>
          <a:solidFill>
            <a:srgbClr val="C2E0FF">
              <a:alpha val="50196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7588748" y="2382408"/>
            <a:ext cx="0" cy="7920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/>
          <p:nvPr/>
        </p:nvCxnSpPr>
        <p:spPr>
          <a:xfrm flipV="1">
            <a:off x="7519920" y="3115673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72393" y="1087744"/>
            <a:ext cx="145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Traction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81477" y="112474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Compression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space réservé du contenu 1"/>
              <p:cNvSpPr txBox="1">
                <a:spLocks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fr-FR" sz="4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fr-FR" sz="4000" dirty="0" smtClean="0"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</p:txBody>
          </p:sp>
        </mc:Choice>
        <mc:Fallback xmlns="">
          <p:sp>
            <p:nvSpPr>
              <p:cNvPr id="43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</a:t>
            </a:r>
            <a:endParaRPr lang="fr-FR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Mais, que faire si les </a:t>
            </a:r>
            <a:r>
              <a:rPr lang="fr-FR" dirty="0" smtClean="0">
                <a:solidFill>
                  <a:schemeClr val="accent4"/>
                </a:solidFill>
              </a:rPr>
              <a:t>Forces</a:t>
            </a:r>
            <a:r>
              <a:rPr lang="fr-FR" dirty="0" smtClean="0"/>
              <a:t> ne sont pas appliquées aux nœuds ? Par exemple : prise en compte de la masse</a:t>
            </a:r>
          </a:p>
          <a:p>
            <a:r>
              <a:rPr lang="fr-FR" dirty="0" smtClean="0"/>
              <a:t>Distribution des propriétés sur les nœuds = 1</a:t>
            </a:r>
            <a:r>
              <a:rPr lang="fr-FR" baseline="30000" dirty="0" smtClean="0"/>
              <a:t>ère</a:t>
            </a:r>
            <a:r>
              <a:rPr lang="fr-FR" dirty="0" smtClean="0"/>
              <a:t> grosse approximation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  <p:cxnSp>
        <p:nvCxnSpPr>
          <p:cNvPr id="14" name="Connecteur droit 13"/>
          <p:cNvCxnSpPr/>
          <p:nvPr/>
        </p:nvCxnSpPr>
        <p:spPr>
          <a:xfrm>
            <a:off x="3068216" y="4837984"/>
            <a:ext cx="3096344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48736" y="435274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2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975748" y="4354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1</a:t>
            </a:r>
            <a:endParaRPr lang="fr-FR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3045300" y="4662726"/>
            <a:ext cx="3119259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981982" y="429309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Longueur 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144775" y="4999960"/>
                <a:ext cx="98706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Masse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775" y="4999960"/>
                <a:ext cx="987065" cy="484172"/>
              </a:xfrm>
              <a:prstGeom prst="rect">
                <a:avLst/>
              </a:prstGeom>
              <a:blipFill rotWithShape="0">
                <a:blip r:embed="rId2"/>
                <a:stretch>
                  <a:fillRect l="-5556" b="-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868144" y="4987444"/>
                <a:ext cx="98706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Masse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987444"/>
                <a:ext cx="987065" cy="484172"/>
              </a:xfrm>
              <a:prstGeom prst="rect">
                <a:avLst/>
              </a:prstGeom>
              <a:blipFill rotWithShape="0">
                <a:blip r:embed="rId3"/>
                <a:stretch>
                  <a:fillRect l="-5556" b="-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00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38" y="1260376"/>
            <a:ext cx="247494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Avec la distribution des masses :</a:t>
                </a:r>
              </a:p>
              <a:p>
                <a:pPr lvl="1"/>
                <a:r>
                  <a:rPr lang="fr-FR" dirty="0" smtClean="0"/>
                  <a:t>Nœud 1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b="1" dirty="0" smtClean="0"/>
              </a:p>
              <a:p>
                <a:pPr lvl="1"/>
                <a:r>
                  <a:rPr lang="fr-FR" dirty="0" smtClean="0"/>
                  <a:t>Nœud 2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b="1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Déplacement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𝑬𝑨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</m:num>
                      <m:den>
                        <m:r>
                          <a:rPr lang="fr-F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dirty="0" smtClean="0"/>
              </a:p>
              <a:p>
                <a:r>
                  <a:rPr lang="fr-FR" dirty="0" smtClean="0"/>
                  <a:t>Sauvés, c’est le résultat exact</a:t>
                </a:r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3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9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Par contre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𝑬𝑭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+…∗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fr-FR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𝑬𝑨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𝑳𝒙</m:t>
                        </m:r>
                      </m:e>
                    </m:d>
                  </m:oMath>
                </a14:m>
                <a:endParaRPr lang="fr-FR" b="1" dirty="0" smtClean="0"/>
              </a:p>
              <a:p>
                <a:endParaRPr lang="fr-FR" dirty="0" smtClean="0"/>
              </a:p>
              <a:p>
                <a:r>
                  <a:rPr lang="fr-FR" dirty="0" err="1" smtClean="0"/>
                  <a:t>Oops</a:t>
                </a:r>
                <a:r>
                  <a:rPr lang="fr-FR" dirty="0" smtClean="0"/>
                  <a:t>, c’est pas les mêmes …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8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Calcul des contraintes :</a:t>
                </a:r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6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2409825" cy="240982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427984" y="2852936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211960" y="2996952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114581" y="2573292"/>
                <a:ext cx="5564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81" y="2573292"/>
                <a:ext cx="556434" cy="39158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4896036" y="2996952"/>
            <a:ext cx="0" cy="172819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644009" y="4789029"/>
                <a:ext cx="63023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9" y="4789029"/>
                <a:ext cx="630236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/>
          <p:nvPr/>
        </p:nvCxnSpPr>
        <p:spPr>
          <a:xfrm>
            <a:off x="6607486" y="2870890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391462" y="3014906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7812438" y="2573292"/>
                <a:ext cx="819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438" y="2573292"/>
                <a:ext cx="8193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/>
          <p:cNvCxnSpPr/>
          <p:nvPr/>
        </p:nvCxnSpPr>
        <p:spPr>
          <a:xfrm flipH="1">
            <a:off x="6607486" y="3014906"/>
            <a:ext cx="844834" cy="171023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7681140" y="4238772"/>
                <a:ext cx="1321707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140" y="4238772"/>
                <a:ext cx="1321707" cy="5648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orme libre 25"/>
          <p:cNvSpPr/>
          <p:nvPr/>
        </p:nvSpPr>
        <p:spPr>
          <a:xfrm>
            <a:off x="5321643" y="2221844"/>
            <a:ext cx="1914653" cy="616968"/>
          </a:xfrm>
          <a:custGeom>
            <a:avLst/>
            <a:gdLst>
              <a:gd name="connsiteX0" fmla="*/ 0 w 2075935"/>
              <a:gd name="connsiteY0" fmla="*/ 274221 h 595497"/>
              <a:gd name="connsiteX1" fmla="*/ 980303 w 2075935"/>
              <a:gd name="connsiteY1" fmla="*/ 10610 h 595497"/>
              <a:gd name="connsiteX2" fmla="*/ 2075935 w 2075935"/>
              <a:gd name="connsiteY2" fmla="*/ 595497 h 59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595497">
                <a:moveTo>
                  <a:pt x="0" y="274221"/>
                </a:moveTo>
                <a:cubicBezTo>
                  <a:pt x="317157" y="115642"/>
                  <a:pt x="634314" y="-42936"/>
                  <a:pt x="980303" y="10610"/>
                </a:cubicBezTo>
                <a:cubicBezTo>
                  <a:pt x="1326292" y="64156"/>
                  <a:pt x="1915297" y="529594"/>
                  <a:pt x="2075935" y="595497"/>
                </a:cubicBezTo>
              </a:path>
            </a:pathLst>
          </a:custGeom>
          <a:noFill/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5868144" y="1700808"/>
                <a:ext cx="1583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d>
                            <m:dPr>
                              <m:ctrlPr>
                                <a:rPr lang="fr-F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</m:func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700808"/>
                <a:ext cx="158331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67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Utilisations de plusieurs éléments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64904"/>
            <a:ext cx="2619375" cy="2533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779912" y="2636912"/>
                <a:ext cx="1368152" cy="203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r>
                  <a:rPr lang="fr-FR" b="0" dirty="0" smtClean="0"/>
                  <a:t/>
                </a:r>
                <a:br>
                  <a:rPr lang="fr-FR" b="0" dirty="0" smtClean="0"/>
                </a:br>
                <a:endParaRPr lang="fr-FR" b="0" dirty="0" smtClean="0"/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b="0" dirty="0" smtClean="0"/>
              </a:p>
              <a:p>
                <a:pPr/>
                <a:r>
                  <a:rPr lang="fr-FR" b="0" dirty="0" smtClean="0"/>
                  <a:t/>
                </a:r>
                <a:br>
                  <a:rPr lang="fr-FR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36912"/>
                <a:ext cx="1368152" cy="2033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21" y="2807791"/>
            <a:ext cx="3076575" cy="204787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3995936" y="4855666"/>
            <a:ext cx="576064" cy="6615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996985" y="5558379"/>
            <a:ext cx="215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Ouf, toujours exact !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37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 smtClean="0"/>
                  <a:t>a</a:t>
                </a: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71321"/>
            <a:ext cx="81629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 smtClean="0"/>
                  <a:t>a</a:t>
                </a:r>
                <a:endParaRPr lang="fr-FR" dirty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2738"/>
          <a:stretch/>
        </p:blipFill>
        <p:spPr>
          <a:xfrm>
            <a:off x="601216" y="2060848"/>
            <a:ext cx="82296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 smtClean="0"/>
                  <a:t>a</a:t>
                </a:r>
                <a:endParaRPr lang="fr-FR" dirty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3" y="2037394"/>
            <a:ext cx="81248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 1D : barre sous son propre poids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1"/>
              <p:cNvSpPr txBox="1">
                <a:spLocks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smtClean="0"/>
                  <a:t>Utilisations de plusieurs éléments AN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b="1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𝒆𝒙𝒂𝒄𝒕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𝑴𝑷</m:t>
                    </m:r>
                  </m:oMath>
                </a14:m>
                <a:r>
                  <a:rPr lang="fr-FR" dirty="0" smtClean="0"/>
                  <a:t>a</a:t>
                </a:r>
                <a:endParaRPr lang="fr-FR" dirty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5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77144"/>
                <a:ext cx="8640960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270" t="-1325" b="-43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8" y="2047733"/>
            <a:ext cx="83343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MEF</a:t>
            </a:r>
            <a:endParaRPr lang="fr-FR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Conclusions :</a:t>
            </a:r>
          </a:p>
          <a:p>
            <a:pPr lvl="1"/>
            <a:r>
              <a:rPr lang="fr-FR" dirty="0" smtClean="0"/>
              <a:t>On rajoute des éléments (raffiner le maillage) jusqu’à ce que la contrainte max n’évolue plus</a:t>
            </a:r>
          </a:p>
          <a:p>
            <a:pPr lvl="1"/>
            <a:r>
              <a:rPr lang="fr-FR" dirty="0" smtClean="0"/>
              <a:t>On vérifie que le maillage représente à peu près la géométrie de départ 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3300" r="4263"/>
          <a:stretch/>
        </p:blipFill>
        <p:spPr>
          <a:xfrm>
            <a:off x="6516216" y="3284984"/>
            <a:ext cx="2016225" cy="2057400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flipH="1">
            <a:off x="6516216" y="3284984"/>
            <a:ext cx="3888432" cy="3672408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59024" y="3429000"/>
            <a:ext cx="5725144" cy="21602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734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 &amp; Déformation</a:t>
            </a:r>
          </a:p>
        </p:txBody>
      </p:sp>
      <p:sp>
        <p:nvSpPr>
          <p:cNvPr id="5" name="Cube 4"/>
          <p:cNvSpPr/>
          <p:nvPr/>
        </p:nvSpPr>
        <p:spPr>
          <a:xfrm>
            <a:off x="5061118" y="3359597"/>
            <a:ext cx="1080120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746542" y="3487595"/>
            <a:ext cx="1296144" cy="7620"/>
          </a:xfrm>
          <a:prstGeom prst="straightConnector1">
            <a:avLst/>
          </a:prstGeom>
          <a:ln w="76200">
            <a:solidFill>
              <a:srgbClr val="B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820670" y="3495215"/>
                <a:ext cx="613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70" y="3495215"/>
                <a:ext cx="61311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 flipH="1">
            <a:off x="5060331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5155353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5250375" y="446444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5345398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5440420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5535442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5629677" y="446192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965685" y="4459409"/>
            <a:ext cx="190045" cy="21602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/>
          <p:nvPr/>
        </p:nvCxnSpPr>
        <p:spPr>
          <a:xfrm flipV="1">
            <a:off x="5502830" y="2949312"/>
            <a:ext cx="755690" cy="551710"/>
          </a:xfrm>
          <a:prstGeom prst="curvedConnector3">
            <a:avLst/>
          </a:prstGeom>
          <a:ln w="25400">
            <a:solidFill>
              <a:srgbClr val="0070C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00041" y="2636912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167101" y="2690256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101" y="2690256"/>
                <a:ext cx="6046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498478" y="3768874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478" y="3768874"/>
                <a:ext cx="3914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/>
          <p:cNvCxnSpPr/>
          <p:nvPr/>
        </p:nvCxnSpPr>
        <p:spPr>
          <a:xfrm flipH="1">
            <a:off x="5320859" y="3211740"/>
            <a:ext cx="415334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4901065" y="3615593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56771" y="1753652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Cisaillement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1"/>
              <p:cNvSpPr txBox="1">
                <a:spLocks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fr-FR" sz="4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fr-F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fr-F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fr-FR" sz="4000" dirty="0" smtClean="0"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  <a:p>
                <a:pPr marL="0" indent="0">
                  <a:buFont typeface="Arial" pitchFamily="34" charset="0"/>
                  <a:buNone/>
                </a:pPr>
                <a:endParaRPr lang="fr-FR" dirty="0" smtClean="0"/>
              </a:p>
            </p:txBody>
          </p:sp>
        </mc:Choice>
        <mc:Fallback xmlns="">
          <p:sp>
            <p:nvSpPr>
              <p:cNvPr id="23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9354"/>
                <a:ext cx="2157627" cy="45214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/>
          <p:cNvCxnSpPr>
            <a:endCxn id="5" idx="1"/>
          </p:cNvCxnSpPr>
          <p:nvPr/>
        </p:nvCxnSpPr>
        <p:spPr>
          <a:xfrm flipV="1">
            <a:off x="5060331" y="3629627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5875318" y="3615593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6137062" y="3361469"/>
            <a:ext cx="405832" cy="829782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endCxn id="5" idx="1"/>
          </p:cNvCxnSpPr>
          <p:nvPr/>
        </p:nvCxnSpPr>
        <p:spPr>
          <a:xfrm flipH="1">
            <a:off x="5466163" y="3615593"/>
            <a:ext cx="814987" cy="1403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5727907" y="3343709"/>
            <a:ext cx="814987" cy="1403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endCxn id="5" idx="0"/>
          </p:cNvCxnSpPr>
          <p:nvPr/>
        </p:nvCxnSpPr>
        <p:spPr>
          <a:xfrm flipV="1">
            <a:off x="5456306" y="3359597"/>
            <a:ext cx="279887" cy="28164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6270658" y="3339153"/>
            <a:ext cx="279887" cy="28164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980198" y="3874053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98" y="3874053"/>
                <a:ext cx="370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31"/>
          <p:cNvCxnSpPr/>
          <p:nvPr/>
        </p:nvCxnSpPr>
        <p:spPr>
          <a:xfrm>
            <a:off x="5055509" y="4213750"/>
            <a:ext cx="114969" cy="3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95536" y="1277144"/>
            <a:ext cx="8640960" cy="4608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dirty="0" smtClean="0"/>
              <a:t>J-L. </a:t>
            </a:r>
            <a:r>
              <a:rPr lang="fr-FR" b="0" dirty="0"/>
              <a:t>Fanchon, </a:t>
            </a:r>
            <a:r>
              <a:rPr lang="fr-FR" b="0" i="1" dirty="0"/>
              <a:t>Guide des Sciences et Technologies Industrielles</a:t>
            </a:r>
            <a:r>
              <a:rPr lang="fr-FR" b="0" dirty="0"/>
              <a:t>, Paris, Éditions AFNOR Nathan, </a:t>
            </a:r>
            <a:r>
              <a:rPr lang="fr-FR" b="0" dirty="0" smtClean="0"/>
              <a:t>2004</a:t>
            </a:r>
          </a:p>
          <a:p>
            <a:r>
              <a:rPr lang="fr-FR" b="0" dirty="0" smtClean="0"/>
              <a:t>A.</a:t>
            </a:r>
            <a:r>
              <a:rPr lang="fr-FR" b="0" dirty="0"/>
              <a:t> Chevalier, </a:t>
            </a:r>
            <a:r>
              <a:rPr lang="fr-FR" b="0" i="1" dirty="0"/>
              <a:t>Guide du dessinateur industriel</a:t>
            </a:r>
            <a:r>
              <a:rPr lang="fr-FR" b="0" dirty="0"/>
              <a:t>, Hachette, </a:t>
            </a:r>
            <a:r>
              <a:rPr lang="fr-FR" b="0" dirty="0" smtClean="0"/>
              <a:t>2004</a:t>
            </a:r>
          </a:p>
          <a:p>
            <a:r>
              <a:rPr lang="fr-FR" b="0" dirty="0" smtClean="0"/>
              <a:t>G</a:t>
            </a:r>
            <a:r>
              <a:rPr lang="fr-FR" b="0" dirty="0"/>
              <a:t>. </a:t>
            </a:r>
            <a:r>
              <a:rPr lang="fr-FR" b="0" dirty="0" err="1"/>
              <a:t>Dhatt</a:t>
            </a:r>
            <a:r>
              <a:rPr lang="fr-FR" b="0" dirty="0"/>
              <a:t>, G. </a:t>
            </a:r>
            <a:r>
              <a:rPr lang="fr-FR" b="0" dirty="0" err="1"/>
              <a:t>Touzot</a:t>
            </a:r>
            <a:r>
              <a:rPr lang="fr-FR" b="0" dirty="0"/>
              <a:t>, E. </a:t>
            </a:r>
            <a:r>
              <a:rPr lang="fr-FR" b="0" dirty="0" err="1" smtClean="0"/>
              <a:t>Lefrançois</a:t>
            </a:r>
            <a:r>
              <a:rPr lang="fr-FR" b="0" dirty="0" smtClean="0"/>
              <a:t>, </a:t>
            </a:r>
            <a:r>
              <a:rPr lang="fr-FR" b="0" i="1" dirty="0"/>
              <a:t>Méthode des éléments finis</a:t>
            </a:r>
            <a:r>
              <a:rPr lang="fr-FR" b="0" dirty="0"/>
              <a:t>, </a:t>
            </a:r>
            <a:r>
              <a:rPr lang="fr-FR" b="0" dirty="0" smtClean="0"/>
              <a:t>Hermès</a:t>
            </a:r>
            <a:r>
              <a:rPr lang="fr-FR" b="0" dirty="0"/>
              <a:t>, </a:t>
            </a:r>
            <a:r>
              <a:rPr lang="fr-FR" b="0" dirty="0" smtClean="0"/>
              <a:t>2005</a:t>
            </a:r>
            <a:endParaRPr lang="fr-FR" b="0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423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8029-1BB4-4F74-B6EC-6AE77C19B89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57F4-C46F-4F46-9E2E-459D81ECA54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Sollicitations mécaniques élémentaires</a:t>
            </a:r>
          </a:p>
        </p:txBody>
      </p:sp>
      <p:sp>
        <p:nvSpPr>
          <p:cNvPr id="5" name="Cube 4"/>
          <p:cNvSpPr/>
          <p:nvPr/>
        </p:nvSpPr>
        <p:spPr>
          <a:xfrm>
            <a:off x="2419936" y="2829265"/>
            <a:ext cx="4384312" cy="110233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421976" y="177281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76" y="1772816"/>
                <a:ext cx="38023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/>
          <p:nvPr/>
        </p:nvCxnSpPr>
        <p:spPr>
          <a:xfrm>
            <a:off x="4653361" y="2205925"/>
            <a:ext cx="0" cy="79200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07617" y="1364579"/>
            <a:ext cx="766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Flexion </a:t>
            </a:r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 Cisaillement + Traction &amp; Compression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riangle isocèle 8"/>
          <p:cNvSpPr/>
          <p:nvPr/>
        </p:nvSpPr>
        <p:spPr>
          <a:xfrm>
            <a:off x="2248879" y="3944317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9"/>
          <p:cNvSpPr/>
          <p:nvPr/>
        </p:nvSpPr>
        <p:spPr>
          <a:xfrm>
            <a:off x="6335525" y="3944317"/>
            <a:ext cx="360711" cy="29307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610100" y="3358085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741032" y="3172101"/>
                <a:ext cx="4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2" y="3172101"/>
                <a:ext cx="428835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 flipH="1">
            <a:off x="4682108" y="328607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4762500" y="3214037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4762500" y="2997925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4672149" y="307002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 flipV="1">
            <a:off x="4572000" y="315724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3636016" y="2998013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3545665" y="3070109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3445516" y="3157331"/>
            <a:ext cx="108000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4808864" y="3702703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4718513" y="377479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4618364" y="386202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3682380" y="3702791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592029" y="3774887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91880" y="3862109"/>
            <a:ext cx="1080000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élogramme 26"/>
          <p:cNvSpPr/>
          <p:nvPr/>
        </p:nvSpPr>
        <p:spPr>
          <a:xfrm rot="19035840">
            <a:off x="4208742" y="3067853"/>
            <a:ext cx="949018" cy="635392"/>
          </a:xfrm>
          <a:prstGeom prst="parallelogram">
            <a:avLst>
              <a:gd name="adj" fmla="val 9037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869739" y="3872364"/>
                <a:ext cx="498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39" y="3872364"/>
                <a:ext cx="49879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58572" y="2488047"/>
                <a:ext cx="671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72" y="2488047"/>
                <a:ext cx="67191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51520" y="4912712"/>
                <a:ext cx="8712968" cy="8925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5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Modèle d’Euler-Bernoulli :</a:t>
                </a:r>
              </a:p>
              <a:p>
                <a:endParaRPr lang="fr-FR" b="1" dirty="0" smtClean="0">
                  <a:solidFill>
                    <a:schemeClr val="accent5">
                      <a:lumMod val="75000"/>
                    </a:schemeClr>
                  </a:solidFill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𝒉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&lt;&lt;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𝒍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=&gt;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𝑪𝒐𝒏𝒕𝒓𝒂𝒊𝒏𝒕𝒆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𝒅𝒆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𝑪𝒊𝒔𝒂𝒊𝒍𝒍𝒆𝒎𝒆𝒏𝒕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&lt;&lt; 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𝑪𝒐𝒏𝒕𝒓𝒂𝒊𝒏𝒕𝒆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𝒅𝒆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𝑻𝒓𝒂𝒄𝒕𝒊𝒐𝒏</m:t>
                      </m:r>
                      <m:r>
                        <a:rPr lang="fr-FR" sz="16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&amp; </m:t>
                      </m:r>
                      <m:r>
                        <a:rPr lang="fr-FR" sz="1600" b="1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𝑪𝒐𝒎𝒑𝒓𝒆𝒔𝒔𝒊𝒐𝒏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12712"/>
                <a:ext cx="8712968" cy="892552"/>
              </a:xfrm>
              <a:prstGeom prst="rect">
                <a:avLst/>
              </a:prstGeom>
              <a:blipFill rotWithShape="0">
                <a:blip r:embed="rId6"/>
                <a:stretch>
                  <a:fillRect t="-3378" b="-202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1502863" y="3251579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863" y="3251579"/>
                <a:ext cx="48603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avec flèche 31"/>
          <p:cNvCxnSpPr/>
          <p:nvPr/>
        </p:nvCxnSpPr>
        <p:spPr>
          <a:xfrm>
            <a:off x="1905450" y="3098298"/>
            <a:ext cx="16037" cy="84381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4421860" y="4293096"/>
                <a:ext cx="391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fr-FR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0" y="4293096"/>
                <a:ext cx="39145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 flipV="1">
            <a:off x="2436452" y="4366134"/>
            <a:ext cx="4032448" cy="934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SA Test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B10404"/>
      </a:accent1>
      <a:accent2>
        <a:srgbClr val="4D4D4D"/>
      </a:accent2>
      <a:accent3>
        <a:srgbClr val="E97B17"/>
      </a:accent3>
      <a:accent4>
        <a:srgbClr val="10AC23"/>
      </a:accent4>
      <a:accent5>
        <a:srgbClr val="0066CC"/>
      </a:accent5>
      <a:accent6>
        <a:srgbClr val="CC66FF"/>
      </a:accent6>
      <a:hlink>
        <a:srgbClr val="E97B17"/>
      </a:hlink>
      <a:folHlink>
        <a:srgbClr val="97440B"/>
      </a:folHlink>
    </a:clrScheme>
    <a:fontScheme name="EPSA-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SAC_Template_Rev1" id="{9A653BCA-D757-4944-8907-790546B751EA}" vid="{7556FA4F-96A1-499D-BB09-6A61AFF9C77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trame_powerpoint</Template>
  <TotalTime>4748</TotalTime>
  <Words>1209</Words>
  <Application>Microsoft Office PowerPoint</Application>
  <PresentationFormat>Affichage à l'écran (4:3)</PresentationFormat>
  <Paragraphs>686</Paragraphs>
  <Slides>80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Cambria Math</vt:lpstr>
      <vt:lpstr>Consolas</vt:lpstr>
      <vt:lpstr>Corbel</vt:lpstr>
      <vt:lpstr>Wingdings</vt:lpstr>
      <vt:lpstr>Thème Office</vt:lpstr>
      <vt:lpstr>Eléments de base en conception mécanique </vt:lpstr>
      <vt:lpstr>Sommaire</vt:lpstr>
      <vt:lpstr>Démarche pratique de conception mécanique</vt:lpstr>
      <vt:lpstr>Conception d’un cadre de vélo</vt:lpstr>
      <vt:lpstr>Démarche pratique de conception mécanique</vt:lpstr>
      <vt:lpstr>Sollicitations mécaniques élémentaires</vt:lpstr>
      <vt:lpstr>Contrainte &amp; Déformation</vt:lpstr>
      <vt:lpstr>Contrainte &amp; Déformation</vt:lpstr>
      <vt:lpstr>Sollicitations mécaniques élémentaires</vt:lpstr>
      <vt:lpstr>Sollicitations mécaniques élémentaires</vt:lpstr>
      <vt:lpstr>Sollicitations mécaniques élémentaires</vt:lpstr>
      <vt:lpstr>Caractéristiques mécaniques d’un matériau</vt:lpstr>
      <vt:lpstr>Essai de traction</vt:lpstr>
      <vt:lpstr>Caractéristique d’un matériau ductile</vt:lpstr>
      <vt:lpstr>Critères de dimensionnement</vt:lpstr>
      <vt:lpstr>Multiplicité des critères de dimensionnement</vt:lpstr>
      <vt:lpstr>Multiplicité des critères de dimensionnement</vt:lpstr>
      <vt:lpstr>Critères de plasticité</vt:lpstr>
      <vt:lpstr>Critères de plasticité</vt:lpstr>
      <vt:lpstr>Critères de plasticité</vt:lpstr>
      <vt:lpstr>Critères de plasticité</vt:lpstr>
      <vt:lpstr>Critères de plasticité – Matériau isotrope</vt:lpstr>
      <vt:lpstr>Flambage – Formule d’EULER</vt:lpstr>
      <vt:lpstr>Raideur</vt:lpstr>
      <vt:lpstr>Fatigue</vt:lpstr>
      <vt:lpstr>Matage</vt:lpstr>
      <vt:lpstr>Modes propres</vt:lpstr>
      <vt:lpstr>Fonctionnement d’un assemblage vissé</vt:lpstr>
      <vt:lpstr>Assemblage vissé – Effort perpendiculaire à l’axe de la vis</vt:lpstr>
      <vt:lpstr>Assemblage vissé – Effort perpendiculaire à l’axe de la vis</vt:lpstr>
      <vt:lpstr>Assemblage vissé – Effort perpendiculaire à l’axe de la vis</vt:lpstr>
      <vt:lpstr>Assemblage vissé – Effort perpendiculaire à l’axe de la vis</vt:lpstr>
      <vt:lpstr>Assemblage vissé – Effort parallèle à l’axe de la vis</vt:lpstr>
      <vt:lpstr>Assemblage vissé – Effort parallèle à l’axe de la vis</vt:lpstr>
      <vt:lpstr>Application au Formula Student</vt:lpstr>
      <vt:lpstr>Application au Formula Student</vt:lpstr>
      <vt:lpstr>Poussant de suspension - Tube</vt:lpstr>
      <vt:lpstr>Poussant de suspension - Tube</vt:lpstr>
      <vt:lpstr>Poussant de suspension - Tube</vt:lpstr>
      <vt:lpstr>Poussant de suspension – Assemblage collé</vt:lpstr>
      <vt:lpstr>Poussant de suspension – Assemblage collé</vt:lpstr>
      <vt:lpstr>Poussant de suspension – Assemblage collé</vt:lpstr>
      <vt:lpstr>Colonne de direction – Tube</vt:lpstr>
      <vt:lpstr>Colonne de direction – Tube</vt:lpstr>
      <vt:lpstr>Poussant de suspension – Assemblage collé</vt:lpstr>
      <vt:lpstr>Barre anti-roulis – Couteaux </vt:lpstr>
      <vt:lpstr>Barre anti-roulis – Couteaux </vt:lpstr>
      <vt:lpstr>Barre anti-roulis – Couteaux </vt:lpstr>
      <vt:lpstr>Poussant de suspension – Assemblage vissé</vt:lpstr>
      <vt:lpstr>Poussant de suspension – Assemblage vissé</vt:lpstr>
      <vt:lpstr>Poussant de suspension – Assemblage vissé</vt:lpstr>
      <vt:lpstr>Châssis – Structure tubulaire : points d’attache triangles</vt:lpstr>
      <vt:lpstr>Châssis – Structure tubulaire : points d’attache triangles</vt:lpstr>
      <vt:lpstr>Châssis – Structure tubulaire : points d’attache triangles</vt:lpstr>
      <vt:lpstr>Retour au cadre de vélo</vt:lpstr>
      <vt:lpstr>Moyeu de roue</vt:lpstr>
      <vt:lpstr>Moyeu de roue</vt:lpstr>
      <vt:lpstr>Moyeu de roue</vt:lpstr>
      <vt:lpstr>Mise en plan &amp; Spécifications géométriques</vt:lpstr>
      <vt:lpstr>Introduction : Pièce idéale vs Pièce fabriquée</vt:lpstr>
      <vt:lpstr>Plan de définition = Moyen de communication exhaustif</vt:lpstr>
      <vt:lpstr>Analyse de l’assemblage &amp; Chaine de cotes</vt:lpstr>
      <vt:lpstr>Tolérances dimensionnelles &amp; Ajustements</vt:lpstr>
      <vt:lpstr>Tolérances géométriques</vt:lpstr>
      <vt:lpstr>Prix vs Précision</vt:lpstr>
      <vt:lpstr>Mauvais Exemple !</vt:lpstr>
      <vt:lpstr>Introduction au dimensionnement par éléments finis</vt:lpstr>
      <vt:lpstr>MEF 1D</vt:lpstr>
      <vt:lpstr>MEF 1D</vt:lpstr>
      <vt:lpstr>MEF 1D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 1D : barre sous son propre poids</vt:lpstr>
      <vt:lpstr>MEF</vt:lpstr>
      <vt:lpstr>Sources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Eléments de base en conception mécanique</dc:title>
  <dc:creator>Simon CHARAUDEAU</dc:creator>
  <cp:lastModifiedBy>Simon CHARAUDEAU</cp:lastModifiedBy>
  <cp:revision>156</cp:revision>
  <dcterms:created xsi:type="dcterms:W3CDTF">2017-11-05T13:06:19Z</dcterms:created>
  <dcterms:modified xsi:type="dcterms:W3CDTF">2018-10-04T14:02:58Z</dcterms:modified>
</cp:coreProperties>
</file>